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65" r:id="rId2"/>
    <p:sldId id="256" r:id="rId3"/>
    <p:sldId id="262" r:id="rId4"/>
    <p:sldId id="263" r:id="rId5"/>
    <p:sldId id="264" r:id="rId6"/>
    <p:sldId id="266" r:id="rId7"/>
    <p:sldId id="267" r:id="rId8"/>
    <p:sldId id="268" r:id="rId9"/>
    <p:sldId id="269" r:id="rId10"/>
    <p:sldId id="274" r:id="rId11"/>
    <p:sldId id="273" r:id="rId12"/>
    <p:sldId id="272" r:id="rId13"/>
    <p:sldId id="271" r:id="rId14"/>
    <p:sldId id="270" r:id="rId15"/>
    <p:sldId id="279" r:id="rId16"/>
    <p:sldId id="278" r:id="rId17"/>
    <p:sldId id="277" r:id="rId18"/>
    <p:sldId id="276" r:id="rId19"/>
    <p:sldId id="275" r:id="rId20"/>
    <p:sldId id="282" r:id="rId21"/>
    <p:sldId id="281" r:id="rId22"/>
    <p:sldId id="280" r:id="rId23"/>
    <p:sldId id="283" r:id="rId24"/>
    <p:sldId id="285" r:id="rId25"/>
    <p:sldId id="286" r:id="rId26"/>
    <p:sldId id="284" r:id="rId27"/>
    <p:sldId id="289" r:id="rId28"/>
    <p:sldId id="287" r:id="rId29"/>
    <p:sldId id="291" r:id="rId30"/>
    <p:sldId id="29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5C"/>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24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A09DCD-C543-40FA-A1E2-D4A744024E48}" type="datetimeFigureOut">
              <a:rPr lang="en-GB" smtClean="0"/>
              <a:t>27/06/2024</a:t>
            </a:fld>
            <a:endParaRPr lang="en-GB"/>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B50C42-AE91-4E09-A0AE-56DFC7549329}" type="slidenum">
              <a:rPr lang="en-GB" smtClean="0"/>
              <a:t>‹N°›</a:t>
            </a:fld>
            <a:endParaRPr lang="en-GB"/>
          </a:p>
        </p:txBody>
      </p:sp>
    </p:spTree>
    <p:extLst>
      <p:ext uri="{BB962C8B-B14F-4D97-AF65-F5344CB8AC3E}">
        <p14:creationId xmlns:p14="http://schemas.microsoft.com/office/powerpoint/2010/main" val="2960587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1CB38-86FF-4043-A988-301055297E68}" type="datetimeFigureOut">
              <a:rPr lang="en-GB" smtClean="0"/>
              <a:t>27/06/2024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8D431-8700-4400-91CA-F8FC7070757B}" type="slidenum">
              <a:rPr lang="en-GB" smtClean="0"/>
              <a:t>‹N°›</a:t>
            </a:fld>
            <a:endParaRPr lang="en-GB"/>
          </a:p>
        </p:txBody>
      </p:sp>
    </p:spTree>
    <p:extLst>
      <p:ext uri="{BB962C8B-B14F-4D97-AF65-F5344CB8AC3E}">
        <p14:creationId xmlns:p14="http://schemas.microsoft.com/office/powerpoint/2010/main" val="279724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256931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E3BA033-747D-4B58-BDC4-117D777BE701}" type="datetimeFigureOut">
              <a:rPr lang="en-GB" smtClean="0"/>
              <a:t>27/06/2024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6201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1631397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1680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1083919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4090940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328485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360993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362433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218112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289194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E3BA033-747D-4B58-BDC4-117D777BE701}" type="datetimeFigureOut">
              <a:rPr lang="en-GB" smtClean="0"/>
              <a:t>27/06/2024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13398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3BA033-747D-4B58-BDC4-117D777BE701}" type="datetimeFigureOut">
              <a:rPr lang="en-GB" smtClean="0"/>
              <a:t>27/06/2024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138908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49298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170489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7" name="Date Placeholder 4"/>
          <p:cNvSpPr>
            <a:spLocks noGrp="1"/>
          </p:cNvSpPr>
          <p:nvPr>
            <p:ph type="dt" sz="half" idx="10"/>
          </p:nvPr>
        </p:nvSpPr>
        <p:spPr/>
        <p:txBody>
          <a:bodyPr/>
          <a:lstStyle/>
          <a:p>
            <a:fld id="{FE3BA033-747D-4B58-BDC4-117D777BE701}" type="datetimeFigureOut">
              <a:rPr lang="en-GB" smtClean="0"/>
              <a:t>27/06/2024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20341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E3BA033-747D-4B58-BDC4-117D777BE701}" type="datetimeFigureOut">
              <a:rPr lang="en-GB" smtClean="0"/>
              <a:t>27/06/2024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BA8FC6-E994-4AB2-B2E5-289C57BCF728}" type="slidenum">
              <a:rPr lang="en-GB" smtClean="0"/>
              <a:t>‹N°›</a:t>
            </a:fld>
            <a:endParaRPr lang="en-GB"/>
          </a:p>
        </p:txBody>
      </p:sp>
    </p:spTree>
    <p:extLst>
      <p:ext uri="{BB962C8B-B14F-4D97-AF65-F5344CB8AC3E}">
        <p14:creationId xmlns:p14="http://schemas.microsoft.com/office/powerpoint/2010/main" val="406800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55C"/>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E3BA033-747D-4B58-BDC4-117D777BE701}" type="datetimeFigureOut">
              <a:rPr lang="en-GB" smtClean="0"/>
              <a:t>27/06/2024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BBA8FC6-E994-4AB2-B2E5-289C57BCF728}" type="slidenum">
              <a:rPr lang="en-GB" smtClean="0"/>
              <a:t>‹N°›</a:t>
            </a:fld>
            <a:endParaRPr lang="en-GB"/>
          </a:p>
        </p:txBody>
      </p:sp>
    </p:spTree>
    <p:extLst>
      <p:ext uri="{BB962C8B-B14F-4D97-AF65-F5344CB8AC3E}">
        <p14:creationId xmlns:p14="http://schemas.microsoft.com/office/powerpoint/2010/main" val="11251820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hyperlink" Target="mailto:Sponsoring.rugbyliege@gmail.com"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6.png"/><Relationship Id="rId7" Type="http://schemas.openxmlformats.org/officeDocument/2006/relationships/oleObject" Target="../embeddings/oleObject1.bin"/><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hyperlink" Target="mailto:Sponsoring.rugbyliege@gmail.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hyperlink" Target="mailto:Sponsoring.rugbyliege@gmail.co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pPr algn="ctr"/>
            <a:r>
              <a:rPr lang="fr-BE" dirty="0">
                <a:solidFill>
                  <a:srgbClr val="B00000"/>
                </a:solidFill>
                <a:latin typeface="Bebas Neue" panose="020B0606020202050201" pitchFamily="34" charset="0"/>
              </a:rPr>
              <a:t>Devenez SPONSOR ovale et local</a:t>
            </a:r>
          </a:p>
          <a:p>
            <a:pPr algn="ctr"/>
            <a:r>
              <a:rPr lang="fr-BE" dirty="0">
                <a:solidFill>
                  <a:schemeClr val="tx1"/>
                </a:solidFill>
                <a:latin typeface="Bebas Neue" panose="020B0606020202050201" pitchFamily="34" charset="0"/>
              </a:rPr>
              <a:t>du </a:t>
            </a:r>
            <a:r>
              <a:rPr lang="fr-BE" b="1" dirty="0">
                <a:solidFill>
                  <a:schemeClr val="tx1"/>
                </a:solidFill>
                <a:latin typeface="Bebas Neue" panose="020B0606020202050201" pitchFamily="34" charset="0"/>
              </a:rPr>
              <a:t>RFCL RUGBY </a:t>
            </a:r>
            <a:endParaRPr lang="en-GB" dirty="0">
              <a:solidFill>
                <a:schemeClr val="tx1"/>
              </a:solidFill>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9" name="ZoneTexte 28"/>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10" name="Image 9" descr="Une image contenant texte, symbole, Police, ligne&#10;&#10;Description générée automatiquement">
            <a:extLst>
              <a:ext uri="{FF2B5EF4-FFF2-40B4-BE49-F238E27FC236}">
                <a16:creationId xmlns:a16="http://schemas.microsoft.com/office/drawing/2014/main" id="{6CD5DE24-414A-C5C5-99FD-D62D1664F6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1983" y="986026"/>
            <a:ext cx="3151601" cy="3606804"/>
          </a:xfrm>
          <a:prstGeom prst="rect">
            <a:avLst/>
          </a:prstGeom>
        </p:spPr>
      </p:pic>
      <p:pic>
        <p:nvPicPr>
          <p:cNvPr id="5" name="Image 4" descr="Une image contenant capture d’écran, Caractère coloré, Rectangle, carré&#10;&#10;Description générée automatiquement">
            <a:extLst>
              <a:ext uri="{FF2B5EF4-FFF2-40B4-BE49-F238E27FC236}">
                <a16:creationId xmlns:a16="http://schemas.microsoft.com/office/drawing/2014/main" id="{6DD1B84C-1342-E317-E9DD-36152B485C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30163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pPr marL="0" indent="0">
              <a:buNone/>
            </a:pPr>
            <a:r>
              <a:rPr lang="fr-BE" sz="2400" dirty="0">
                <a:latin typeface="Bebas Neue" panose="020B0606020202050201" pitchFamily="34" charset="0"/>
              </a:rPr>
              <a:t>Le budget financier a été fixé comme suit :</a:t>
            </a:r>
            <a:endParaRPr lang="en-GB" sz="2400" dirty="0">
              <a:latin typeface="Bebas Neue" panose="020B0606020202050201" pitchFamily="34" charset="0"/>
            </a:endParaRPr>
          </a:p>
          <a:p>
            <a:pPr lvl="0"/>
            <a:r>
              <a:rPr lang="fr-BE" sz="2400" dirty="0">
                <a:latin typeface="Bebas Neue" panose="020B0606020202050201" pitchFamily="34" charset="0"/>
              </a:rPr>
              <a:t>500.000 euros pour le financement du terrain synthétique, dont 250.000 en aides et subsides.</a:t>
            </a:r>
            <a:endParaRPr lang="en-GB" sz="2400" dirty="0">
              <a:latin typeface="Bebas Neue" panose="020B0606020202050201" pitchFamily="34" charset="0"/>
            </a:endParaRPr>
          </a:p>
          <a:p>
            <a:pPr lvl="0"/>
            <a:r>
              <a:rPr lang="fr-BE" sz="2400" dirty="0">
                <a:latin typeface="Bebas Neue" panose="020B0606020202050201" pitchFamily="34" charset="0"/>
              </a:rPr>
              <a:t>500.000 pour le fonctionnement du club, dont 270.000 en aides et subsides, apports de membres sympathisants et cotisations des affiliés.</a:t>
            </a:r>
            <a:endParaRPr lang="en-GB" sz="2400" dirty="0">
              <a:latin typeface="Bebas Neue" panose="020B0606020202050201" pitchFamily="34" charset="0"/>
            </a:endParaRPr>
          </a:p>
          <a:p>
            <a:pPr lvl="0"/>
            <a:r>
              <a:rPr lang="fr-BE" sz="2400" dirty="0">
                <a:latin typeface="Bebas Neue" panose="020B0606020202050201" pitchFamily="34" charset="0"/>
              </a:rPr>
              <a:t>500.000 en budget de communication sous forme d’échanges d’espaces média.</a:t>
            </a:r>
            <a:endParaRPr lang="en-GB" sz="2400"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BF242939-569B-AD47-0249-73FF71289048}"/>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43BD487D-6A9E-51F5-6672-6860011FD5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31214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pPr marL="0" indent="0">
              <a:buNone/>
            </a:pPr>
            <a:r>
              <a:rPr lang="fr-BE" sz="2400" dirty="0">
                <a:latin typeface="Bebas Neue" panose="020B0606020202050201" pitchFamily="34" charset="0"/>
              </a:rPr>
              <a:t>Le budget du sponsoring privé a donc été divisé en 2 :</a:t>
            </a:r>
            <a:endParaRPr lang="en-GB" sz="2400" dirty="0">
              <a:latin typeface="Bebas Neue" panose="020B0606020202050201" pitchFamily="34" charset="0"/>
            </a:endParaRPr>
          </a:p>
          <a:p>
            <a:pPr lvl="0"/>
            <a:r>
              <a:rPr lang="fr-BE" sz="2400" dirty="0">
                <a:latin typeface="Bebas Neue" panose="020B0606020202050201" pitchFamily="34" charset="0"/>
              </a:rPr>
              <a:t>Le budget « CLUB » pour financer le terrain synthétique : 250.000 euros soit un droit à 50% de visibilité à partager avec le partenaire institutionnel et les partenaires média.</a:t>
            </a:r>
            <a:endParaRPr lang="en-GB" sz="2400" dirty="0">
              <a:latin typeface="Bebas Neue" panose="020B0606020202050201" pitchFamily="34" charset="0"/>
            </a:endParaRPr>
          </a:p>
          <a:p>
            <a:pPr lvl="0"/>
            <a:r>
              <a:rPr lang="fr-BE" sz="2400" dirty="0">
                <a:latin typeface="Bebas Neue" panose="020B0606020202050201" pitchFamily="34" charset="0"/>
              </a:rPr>
              <a:t>Le budget « EQUIPES » pour financer le fonctionnement annuel de chaque équipe : 230.000 euros (250.000 – 20.000 des membres sympathisants) soit un droit à 46 % de visibilité à partager avec les partenaires institutionnels et les partenaires média.</a:t>
            </a:r>
            <a:endParaRPr lang="en-GB" sz="2400"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7C0C9347-9428-1D60-2BC4-F8CDF18C6050}"/>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FC225F85-FEA7-C5B8-3AA1-44D56B649D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225288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170563" y="1193028"/>
            <a:ext cx="8946541" cy="4195481"/>
          </a:xfrm>
        </p:spPr>
        <p:txBody>
          <a:bodyPr>
            <a:normAutofit lnSpcReduction="10000"/>
          </a:bodyPr>
          <a:lstStyle/>
          <a:p>
            <a:pPr marL="0" indent="0">
              <a:buNone/>
            </a:pPr>
            <a:r>
              <a:rPr lang="fr-BE" sz="2400" dirty="0">
                <a:latin typeface="Bebas Neue" panose="020B0606020202050201" pitchFamily="34" charset="0"/>
              </a:rPr>
              <a:t>Il a été réparti comme suit :</a:t>
            </a:r>
            <a:endParaRPr lang="en-GB" sz="2400" dirty="0">
              <a:latin typeface="Bebas Neue" panose="020B0606020202050201" pitchFamily="34" charset="0"/>
            </a:endParaRPr>
          </a:p>
          <a:p>
            <a:pPr lvl="0"/>
            <a:r>
              <a:rPr lang="fr-BE" sz="2400" dirty="0">
                <a:latin typeface="Bebas Neue" panose="020B0606020202050201" pitchFamily="34" charset="0"/>
              </a:rPr>
              <a:t>L’équipe TOUCH : 5000 euros. 1% de visibilité</a:t>
            </a:r>
            <a:endParaRPr lang="en-GB" sz="2400" dirty="0">
              <a:latin typeface="Bebas Neue" panose="020B0606020202050201" pitchFamily="34" charset="0"/>
            </a:endParaRPr>
          </a:p>
          <a:p>
            <a:pPr lvl="0"/>
            <a:r>
              <a:rPr lang="fr-BE" sz="2400" dirty="0">
                <a:latin typeface="Bebas Neue" panose="020B0606020202050201" pitchFamily="34" charset="0"/>
              </a:rPr>
              <a:t>L’école des jeunes : 25.000 euros. 5% de visibilité (U8 + U10 + U12 :  5000 + 10.000 + 10.000)</a:t>
            </a:r>
            <a:endParaRPr lang="en-GB" sz="2400" dirty="0">
              <a:latin typeface="Bebas Neue" panose="020B0606020202050201" pitchFamily="34" charset="0"/>
            </a:endParaRPr>
          </a:p>
          <a:p>
            <a:pPr lvl="0"/>
            <a:r>
              <a:rPr lang="fr-BE" sz="2400" dirty="0">
                <a:latin typeface="Bebas Neue" panose="020B0606020202050201" pitchFamily="34" charset="0"/>
              </a:rPr>
              <a:t>L’académie de rugby : 50.000 euros. 10% de visibilité (U14 + U16 + U18 :  15.000 + 15.000 + 20.000) </a:t>
            </a:r>
            <a:endParaRPr lang="en-GB" sz="2400" dirty="0">
              <a:latin typeface="Bebas Neue" panose="020B0606020202050201" pitchFamily="34" charset="0"/>
            </a:endParaRPr>
          </a:p>
          <a:p>
            <a:pPr lvl="0"/>
            <a:r>
              <a:rPr lang="fr-BE" sz="2400" dirty="0">
                <a:latin typeface="Bebas Neue" panose="020B0606020202050201" pitchFamily="34" charset="0"/>
              </a:rPr>
              <a:t>Les LADIES : 50.000 euros. 10% de visibilité (POWER LIDJE + LIDJEUSES : 20.000 + 30.000) </a:t>
            </a:r>
            <a:endParaRPr lang="en-GB" sz="2400" dirty="0">
              <a:latin typeface="Bebas Neue" panose="020B0606020202050201" pitchFamily="34" charset="0"/>
            </a:endParaRPr>
          </a:p>
          <a:p>
            <a:pPr lvl="0"/>
            <a:r>
              <a:rPr lang="fr-BE" sz="2400" dirty="0">
                <a:latin typeface="Bebas Neue" panose="020B0606020202050201" pitchFamily="34" charset="0"/>
              </a:rPr>
              <a:t>Les SENIORS : 100.000 euros. 20% de visibilité (Equipe première + équipe réserve: 30.000 + 70.000) </a:t>
            </a:r>
            <a:endParaRPr lang="en-GB" sz="2400"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144FBF85-74A0-85F0-45F2-A10AF5A13CC9}"/>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C6EA595F-28D2-D3ED-4084-DF69173631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76838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170563" y="1720537"/>
            <a:ext cx="8946541" cy="4195481"/>
          </a:xfrm>
        </p:spPr>
        <p:txBody>
          <a:bodyPr/>
          <a:lstStyle/>
          <a:p>
            <a:pPr marL="0" indent="0">
              <a:buNone/>
            </a:pPr>
            <a:r>
              <a:rPr lang="fr-BE" sz="2400" dirty="0">
                <a:latin typeface="Bebas Neue" panose="020B0606020202050201" pitchFamily="34" charset="0"/>
              </a:rPr>
              <a:t>A nos futurs partenaires, nous offrons :</a:t>
            </a:r>
            <a:endParaRPr lang="en-GB" sz="2400" dirty="0">
              <a:latin typeface="Bebas Neue" panose="020B0606020202050201" pitchFamily="34" charset="0"/>
            </a:endParaRPr>
          </a:p>
          <a:p>
            <a:pPr lvl="0"/>
            <a:r>
              <a:rPr lang="fr-BE" sz="2400" dirty="0">
                <a:latin typeface="Bebas Neue" panose="020B0606020202050201" pitchFamily="34" charset="0"/>
              </a:rPr>
              <a:t>D’entrer dans la communauté du rugby.</a:t>
            </a:r>
            <a:endParaRPr lang="en-GB" sz="2400" dirty="0">
              <a:latin typeface="Bebas Neue" panose="020B0606020202050201" pitchFamily="34" charset="0"/>
            </a:endParaRPr>
          </a:p>
          <a:p>
            <a:pPr lvl="0"/>
            <a:r>
              <a:rPr lang="fr-BE" sz="2400" dirty="0">
                <a:latin typeface="Bebas Neue" panose="020B0606020202050201" pitchFamily="34" charset="0"/>
              </a:rPr>
              <a:t>Le partage de nos valeurs.</a:t>
            </a:r>
            <a:endParaRPr lang="en-GB" sz="2400" dirty="0">
              <a:latin typeface="Bebas Neue" panose="020B0606020202050201" pitchFamily="34" charset="0"/>
            </a:endParaRPr>
          </a:p>
          <a:p>
            <a:pPr lvl="0"/>
            <a:r>
              <a:rPr lang="fr-BE" sz="2400" dirty="0">
                <a:latin typeface="Bebas Neue" panose="020B0606020202050201" pitchFamily="34" charset="0"/>
              </a:rPr>
              <a:t>Une extension de votre entreprise sur notre terrain de jeu.</a:t>
            </a:r>
            <a:endParaRPr lang="en-GB" sz="2400" dirty="0">
              <a:latin typeface="Bebas Neue" panose="020B0606020202050201" pitchFamily="34" charset="0"/>
            </a:endParaRPr>
          </a:p>
          <a:p>
            <a:pPr lvl="0"/>
            <a:r>
              <a:rPr lang="fr-BE" sz="2400" dirty="0">
                <a:latin typeface="Bebas Neue" panose="020B0606020202050201" pitchFamily="34" charset="0"/>
              </a:rPr>
              <a:t>Une force de frappe.</a:t>
            </a:r>
            <a:endParaRPr lang="en-GB" sz="2400" dirty="0">
              <a:latin typeface="Bebas Neue" panose="020B0606020202050201" pitchFamily="34" charset="0"/>
            </a:endParaRPr>
          </a:p>
          <a:p>
            <a:pPr lvl="0"/>
            <a:r>
              <a:rPr lang="fr-BE" sz="2400" dirty="0">
                <a:latin typeface="Bebas Neue" panose="020B0606020202050201" pitchFamily="34" charset="0"/>
              </a:rPr>
              <a:t>Une campagne de communication permanente pour un coût contact inférieur au prix d’un timbre-poste</a:t>
            </a:r>
            <a:endParaRPr lang="en-GB" sz="2400"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FE57EB89-B518-DDD4-ACAE-730B970463F0}"/>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FEBB0926-E71F-2AFA-A00E-BA56FDAB1C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615032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pic>
        <p:nvPicPr>
          <p:cNvPr id="11" name="Image 10"/>
          <p:cNvPicPr>
            <a:picLocks noChangeAspect="1"/>
          </p:cNvPicPr>
          <p:nvPr/>
        </p:nvPicPr>
        <p:blipFill>
          <a:blip r:embed="rId7"/>
          <a:stretch>
            <a:fillRect/>
          </a:stretch>
        </p:blipFill>
        <p:spPr>
          <a:xfrm>
            <a:off x="1539834" y="2023218"/>
            <a:ext cx="8208000" cy="2431337"/>
          </a:xfrm>
          <a:prstGeom prst="rect">
            <a:avLst/>
          </a:prstGeom>
        </p:spPr>
      </p:pic>
      <p:sp>
        <p:nvSpPr>
          <p:cNvPr id="2" name="ZoneTexte 1">
            <a:extLst>
              <a:ext uri="{FF2B5EF4-FFF2-40B4-BE49-F238E27FC236}">
                <a16:creationId xmlns:a16="http://schemas.microsoft.com/office/drawing/2014/main" id="{C2A72C2F-7282-90A2-ABF2-C7E91B2CBE55}"/>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8E7D4914-62DC-0E3A-C99B-029872AFC4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487755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0228" y="1000304"/>
            <a:ext cx="9404723" cy="1400530"/>
          </a:xfrm>
        </p:spPr>
        <p:txBody>
          <a:bodyPr/>
          <a:lstStyle/>
          <a:p>
            <a:r>
              <a:rPr lang="fr-BE" sz="4400" b="1" dirty="0">
                <a:solidFill>
                  <a:srgbClr val="B00000"/>
                </a:solidFill>
                <a:latin typeface="American Captain" pitchFamily="50" charset="0"/>
              </a:rPr>
              <a:t>Le Sponsor « CLUB », associe A une institution et un media :</a:t>
            </a:r>
            <a:br>
              <a:rPr lang="en-GB" dirty="0">
                <a:solidFill>
                  <a:srgbClr val="B00000"/>
                </a:solidFill>
              </a:rPr>
            </a:br>
            <a:endParaRPr lang="en-GB" dirty="0">
              <a:solidFill>
                <a:srgbClr val="B00000"/>
              </a:solidFill>
            </a:endParaRPr>
          </a:p>
        </p:txBody>
      </p:sp>
      <p:sp>
        <p:nvSpPr>
          <p:cNvPr id="5" name="Espace réservé du contenu 4"/>
          <p:cNvSpPr>
            <a:spLocks noGrp="1"/>
          </p:cNvSpPr>
          <p:nvPr>
            <p:ph idx="1"/>
          </p:nvPr>
        </p:nvSpPr>
        <p:spPr/>
        <p:txBody>
          <a:bodyPr/>
          <a:lstStyle/>
          <a:p>
            <a:endParaRPr lang="fr-BE" b="1" dirty="0"/>
          </a:p>
          <a:p>
            <a:pPr marL="0" indent="0">
              <a:buNone/>
            </a:pPr>
            <a:r>
              <a:rPr lang="fr-BE" b="1" dirty="0">
                <a:latin typeface="Agency FB" panose="020B0503020202020204" pitchFamily="34" charset="0"/>
              </a:rPr>
              <a:t>Il participera pour moitié à la création d’un terrain synthétique.</a:t>
            </a:r>
            <a:endParaRPr lang="en-GB" dirty="0">
              <a:latin typeface="Agency FB" panose="020B0503020202020204" pitchFamily="34" charset="0"/>
            </a:endParaRPr>
          </a:p>
          <a:p>
            <a:pPr marL="0" indent="0">
              <a:buNone/>
            </a:pPr>
            <a:r>
              <a:rPr lang="fr-BE" dirty="0">
                <a:latin typeface="Agency FB" panose="020B0503020202020204" pitchFamily="34" charset="0"/>
              </a:rPr>
              <a:t>Il sera choisi, parmi les entreprises ayant, si possible, un siège d’exploitation en Province de Liège.</a:t>
            </a:r>
            <a:endParaRPr lang="en-GB" dirty="0">
              <a:latin typeface="Agency FB" panose="020B0503020202020204" pitchFamily="34" charset="0"/>
            </a:endParaRPr>
          </a:p>
          <a:p>
            <a:pPr marL="0" indent="0">
              <a:buNone/>
            </a:pPr>
            <a:r>
              <a:rPr lang="fr-BE" dirty="0">
                <a:latin typeface="Agency FB" panose="020B0503020202020204" pitchFamily="34" charset="0"/>
              </a:rPr>
              <a:t>Cette entreprise s’engagera à respecter les valeurs et le projet éducatif et sportif du club :  le projet SEE.</a:t>
            </a:r>
            <a:endParaRPr lang="en-GB" dirty="0">
              <a:latin typeface="Agency FB" panose="020B0503020202020204" pitchFamily="34" charset="0"/>
            </a:endParaRPr>
          </a:p>
          <a:p>
            <a:pPr marL="0" indent="0">
              <a:buNone/>
            </a:pPr>
            <a:r>
              <a:rPr lang="fr-BE" dirty="0">
                <a:latin typeface="Agency FB" panose="020B0503020202020204" pitchFamily="34" charset="0"/>
              </a:rPr>
              <a:t>Cette entreprise devra démontrer sa responsabilité sociétale, notamment en matière de bien-être et de réchauffement climatique.</a:t>
            </a:r>
            <a:endParaRPr lang="en-GB" dirty="0">
              <a:latin typeface="Agency FB" panose="020B0503020202020204" pitchFamily="34" charset="0"/>
            </a:endParaRPr>
          </a:p>
          <a:p>
            <a:pPr marL="0" indent="0">
              <a:buNone/>
            </a:pPr>
            <a:r>
              <a:rPr lang="fr-BE" dirty="0">
                <a:latin typeface="Agency FB" panose="020B0503020202020204" pitchFamily="34" charset="0"/>
              </a:rPr>
              <a:t>Le contrat portera sur 3 ans avec tacite reconduction pour un maximum de 7 ans.</a:t>
            </a:r>
            <a:endParaRPr lang="en-GB"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8CC45F77-864F-5008-1C11-DFE332FA63BF}"/>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57FA7444-F85E-BC83-0069-A3F2EF9AB1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36678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045185" y="986026"/>
            <a:ext cx="9197298" cy="4786124"/>
          </a:xfrm>
        </p:spPr>
        <p:txBody>
          <a:bodyPr>
            <a:normAutofit fontScale="62500" lnSpcReduction="20000"/>
          </a:bodyPr>
          <a:lstStyle/>
          <a:p>
            <a:pPr marL="0" indent="0">
              <a:buNone/>
            </a:pPr>
            <a:r>
              <a:rPr lang="fr-BE" sz="2300" b="1" u="sng" dirty="0">
                <a:solidFill>
                  <a:srgbClr val="B00000"/>
                </a:solidFill>
                <a:latin typeface="Bebas Neue" panose="020B0606020202050201" pitchFamily="34" charset="0"/>
              </a:rPr>
              <a:t>Il se verra offrir :</a:t>
            </a:r>
            <a:endParaRPr lang="en-GB" sz="2300" dirty="0">
              <a:solidFill>
                <a:srgbClr val="B00000"/>
              </a:solidFill>
              <a:latin typeface="Bebas Neue" panose="020B0606020202050201" pitchFamily="34" charset="0"/>
            </a:endParaRPr>
          </a:p>
          <a:p>
            <a:pPr marL="0" indent="0">
              <a:buNone/>
            </a:pPr>
            <a:endParaRPr lang="en-GB" sz="2300" dirty="0"/>
          </a:p>
          <a:p>
            <a:pPr lvl="0"/>
            <a:r>
              <a:rPr lang="fr-BE" sz="2900" b="1" dirty="0">
                <a:latin typeface="Agency FB" panose="020B0503020202020204" pitchFamily="34" charset="0"/>
              </a:rPr>
              <a:t>Association à toutes les campagnes de communication du club et de ses équipes.</a:t>
            </a:r>
            <a:endParaRPr lang="en-GB" sz="2900" dirty="0">
              <a:latin typeface="Agency FB" panose="020B0503020202020204" pitchFamily="34" charset="0"/>
            </a:endParaRPr>
          </a:p>
          <a:p>
            <a:pPr lvl="0"/>
            <a:r>
              <a:rPr lang="fr-BE" sz="2900" b="1" dirty="0">
                <a:latin typeface="Agency FB" panose="020B0503020202020204" pitchFamily="34" charset="0"/>
              </a:rPr>
              <a:t>Identification du CLUB house au nom du Sponsor « CLUB ».</a:t>
            </a:r>
            <a:endParaRPr lang="en-GB" sz="2900" dirty="0">
              <a:latin typeface="Agency FB" panose="020B0503020202020204" pitchFamily="34" charset="0"/>
            </a:endParaRPr>
          </a:p>
          <a:p>
            <a:pPr lvl="0"/>
            <a:r>
              <a:rPr lang="fr-BE" sz="2900" b="1" dirty="0">
                <a:latin typeface="Agency FB" panose="020B0503020202020204" pitchFamily="34" charset="0"/>
              </a:rPr>
              <a:t>Identification des 2 terrains au nom du Sponsor « CLUB ».</a:t>
            </a:r>
            <a:endParaRPr lang="en-GB" sz="2900" dirty="0">
              <a:latin typeface="Agency FB" panose="020B0503020202020204" pitchFamily="34" charset="0"/>
            </a:endParaRPr>
          </a:p>
          <a:p>
            <a:pPr lvl="0"/>
            <a:r>
              <a:rPr lang="fr-BE" sz="2900" b="1" dirty="0">
                <a:latin typeface="Agency FB" panose="020B0503020202020204" pitchFamily="34" charset="0"/>
              </a:rPr>
              <a:t>Identification globale au Projet SEE.</a:t>
            </a:r>
            <a:endParaRPr lang="en-GB" sz="2900" dirty="0">
              <a:latin typeface="Agency FB" panose="020B0503020202020204" pitchFamily="34" charset="0"/>
            </a:endParaRPr>
          </a:p>
          <a:p>
            <a:pPr lvl="0"/>
            <a:r>
              <a:rPr lang="fr-BE" sz="2900" b="1" dirty="0">
                <a:latin typeface="Agency FB" panose="020B0503020202020204" pitchFamily="34" charset="0"/>
              </a:rPr>
              <a:t>5 0NE DAY SPONSORS</a:t>
            </a:r>
            <a:endParaRPr lang="en-GB" sz="2900" dirty="0">
              <a:latin typeface="Agency FB" panose="020B0503020202020204" pitchFamily="34" charset="0"/>
            </a:endParaRPr>
          </a:p>
          <a:p>
            <a:pPr lvl="0"/>
            <a:r>
              <a:rPr lang="fr-BE" sz="2900" b="1" dirty="0">
                <a:latin typeface="Agency FB" panose="020B0503020202020204" pitchFamily="34" charset="0"/>
              </a:rPr>
              <a:t>Incrustation logo de tous les Matchs en direct sur le site.</a:t>
            </a:r>
            <a:endParaRPr lang="en-GB" sz="2900" dirty="0">
              <a:latin typeface="Agency FB" panose="020B0503020202020204" pitchFamily="34" charset="0"/>
            </a:endParaRPr>
          </a:p>
          <a:p>
            <a:pPr lvl="0"/>
            <a:r>
              <a:rPr lang="fr-BE" sz="2900" b="1" dirty="0">
                <a:latin typeface="Agency FB" panose="020B0503020202020204" pitchFamily="34" charset="0"/>
              </a:rPr>
              <a:t>50% panneau interview</a:t>
            </a:r>
            <a:endParaRPr lang="en-GB" sz="2900" dirty="0">
              <a:latin typeface="Agency FB" panose="020B0503020202020204" pitchFamily="34" charset="0"/>
            </a:endParaRPr>
          </a:p>
          <a:p>
            <a:pPr lvl="0"/>
            <a:r>
              <a:rPr lang="fr-BE" sz="2900" b="1" dirty="0">
                <a:latin typeface="Agency FB" panose="020B0503020202020204" pitchFamily="34" charset="0"/>
              </a:rPr>
              <a:t>La moitié des tribunes et des terrasses.</a:t>
            </a:r>
            <a:endParaRPr lang="en-GB" sz="2900" dirty="0">
              <a:latin typeface="Agency FB" panose="020B0503020202020204" pitchFamily="34" charset="0"/>
            </a:endParaRPr>
          </a:p>
          <a:p>
            <a:pPr lvl="0"/>
            <a:r>
              <a:rPr lang="fr-BE" sz="2900" b="1" dirty="0">
                <a:latin typeface="Agency FB" panose="020B0503020202020204" pitchFamily="34" charset="0"/>
              </a:rPr>
              <a:t>50 m de panneaux par terrain.</a:t>
            </a:r>
            <a:endParaRPr lang="en-GB" sz="2900" dirty="0">
              <a:latin typeface="Agency FB" panose="020B0503020202020204" pitchFamily="34" charset="0"/>
            </a:endParaRPr>
          </a:p>
          <a:p>
            <a:pPr lvl="0"/>
            <a:r>
              <a:rPr lang="fr-BE" sz="2900" b="1" dirty="0">
                <a:latin typeface="Agency FB" panose="020B0503020202020204" pitchFamily="34" charset="0"/>
              </a:rPr>
              <a:t>LOGO côté cœur et face arrière de tous les maillots équipes.</a:t>
            </a:r>
            <a:endParaRPr lang="en-GB" sz="2900" dirty="0">
              <a:latin typeface="Agency FB" panose="020B0503020202020204" pitchFamily="34" charset="0"/>
            </a:endParaRPr>
          </a:p>
          <a:p>
            <a:pPr lvl="0"/>
            <a:r>
              <a:rPr lang="fr-BE" sz="2900" b="1" dirty="0">
                <a:latin typeface="Agency FB" panose="020B0503020202020204" pitchFamily="34" charset="0"/>
              </a:rPr>
              <a:t>Présence CAR de toutes les équipes.</a:t>
            </a:r>
            <a:endParaRPr lang="en-GB" sz="2900" dirty="0">
              <a:latin typeface="Agency FB" panose="020B0503020202020204" pitchFamily="34" charset="0"/>
            </a:endParaRPr>
          </a:p>
          <a:p>
            <a:pPr lvl="0"/>
            <a:r>
              <a:rPr lang="fr-BE" sz="2900" b="1" dirty="0">
                <a:latin typeface="Agency FB" panose="020B0503020202020204" pitchFamily="34" charset="0"/>
              </a:rPr>
              <a:t>LOGO sur 2 faces des tonnelles équipes. </a:t>
            </a:r>
            <a:endParaRPr lang="en-GB" sz="2900"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BD7778A0-E476-70D7-63A2-A98DCFF9E3EB}"/>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3F39F11C-F96C-8B7A-177F-025CCE3FB0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71297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9" name="ZoneTexte 28"/>
          <p:cNvSpPr txBox="1"/>
          <p:nvPr/>
        </p:nvSpPr>
        <p:spPr>
          <a:xfrm>
            <a:off x="2275765" y="339695"/>
            <a:ext cx="6736139" cy="646331"/>
          </a:xfrm>
          <a:prstGeom prst="rect">
            <a:avLst/>
          </a:prstGeom>
          <a:noFill/>
        </p:spPr>
        <p:txBody>
          <a:bodyPr wrap="none" rtlCol="0">
            <a:spAutoFit/>
          </a:bodyPr>
          <a:lstStyle/>
          <a:p>
            <a:r>
              <a:rPr lang="fr-BE" dirty="0"/>
              <a:t>INTÉGRITÉ | DISCIPLINE | RESPECT | PASSION | SOLIDARITÉ </a:t>
            </a:r>
            <a:endParaRPr lang="en-GB" dirty="0"/>
          </a:p>
          <a:p>
            <a:endParaRPr lang="en-GB" dirty="0"/>
          </a:p>
        </p:txBody>
      </p:sp>
      <p:pic>
        <p:nvPicPr>
          <p:cNvPr id="10" name="Image 9" descr="Nafi Thiam à l'inauguration du nouveau stade de la Naimette : « Mes ..."/>
          <p:cNvPicPr/>
          <p:nvPr/>
        </p:nvPicPr>
        <p:blipFill>
          <a:blip r:embed="rId7">
            <a:extLst>
              <a:ext uri="{28A0092B-C50C-407E-A947-70E740481C1C}">
                <a14:useLocalDpi xmlns:a14="http://schemas.microsoft.com/office/drawing/2010/main" val="0"/>
              </a:ext>
            </a:extLst>
          </a:blip>
          <a:srcRect/>
          <a:stretch>
            <a:fillRect/>
          </a:stretch>
        </p:blipFill>
        <p:spPr bwMode="auto">
          <a:xfrm>
            <a:off x="572621" y="1711122"/>
            <a:ext cx="5219700" cy="3479800"/>
          </a:xfrm>
          <a:prstGeom prst="rect">
            <a:avLst/>
          </a:prstGeom>
          <a:noFill/>
          <a:ln>
            <a:noFill/>
          </a:ln>
        </p:spPr>
      </p:pic>
      <p:pic>
        <p:nvPicPr>
          <p:cNvPr id="11" name="Image 10" descr="La Province Naimette Arena est totalement prête pour le meeting ..."/>
          <p:cNvPicPr/>
          <p:nvPr/>
        </p:nvPicPr>
        <p:blipFill>
          <a:blip r:embed="rId8">
            <a:extLst>
              <a:ext uri="{28A0092B-C50C-407E-A947-70E740481C1C}">
                <a14:useLocalDpi xmlns:a14="http://schemas.microsoft.com/office/drawing/2010/main" val="0"/>
              </a:ext>
            </a:extLst>
          </a:blip>
          <a:srcRect/>
          <a:stretch>
            <a:fillRect/>
          </a:stretch>
        </p:blipFill>
        <p:spPr bwMode="auto">
          <a:xfrm>
            <a:off x="6376654" y="1711122"/>
            <a:ext cx="5270500" cy="3513455"/>
          </a:xfrm>
          <a:prstGeom prst="rect">
            <a:avLst/>
          </a:prstGeom>
          <a:noFill/>
          <a:ln>
            <a:noFill/>
          </a:ln>
        </p:spPr>
      </p:pic>
      <p:pic>
        <p:nvPicPr>
          <p:cNvPr id="2" name="Image 1" descr="Une image contenant capture d’écran, Caractère coloré, Rectangle, carré&#10;&#10;Description générée automatiquement">
            <a:extLst>
              <a:ext uri="{FF2B5EF4-FFF2-40B4-BE49-F238E27FC236}">
                <a16:creationId xmlns:a16="http://schemas.microsoft.com/office/drawing/2014/main" id="{D56F396A-3CE6-FDC8-98E2-DC4DD10660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274979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45130" y="820599"/>
            <a:ext cx="9404723" cy="1400530"/>
          </a:xfrm>
        </p:spPr>
        <p:txBody>
          <a:bodyPr/>
          <a:lstStyle/>
          <a:p>
            <a:r>
              <a:rPr lang="fr-BE" sz="4400" b="1" dirty="0">
                <a:solidFill>
                  <a:srgbClr val="B00000"/>
                </a:solidFill>
                <a:latin typeface="American Captain" pitchFamily="50" charset="0"/>
              </a:rPr>
              <a:t>Le Sponsor « SENIORS », associe A une institution et un media recevra :</a:t>
            </a:r>
            <a:br>
              <a:rPr lang="en-GB" dirty="0">
                <a:latin typeface="American Captain" pitchFamily="50" charset="0"/>
              </a:rPr>
            </a:br>
            <a:endParaRPr lang="en-GB" dirty="0">
              <a:latin typeface="American Captain" pitchFamily="50" charset="0"/>
            </a:endParaRPr>
          </a:p>
        </p:txBody>
      </p:sp>
      <p:sp>
        <p:nvSpPr>
          <p:cNvPr id="5" name="Espace réservé du contenu 4"/>
          <p:cNvSpPr>
            <a:spLocks noGrp="1"/>
          </p:cNvSpPr>
          <p:nvPr>
            <p:ph idx="1"/>
          </p:nvPr>
        </p:nvSpPr>
        <p:spPr>
          <a:xfrm>
            <a:off x="1103312" y="1841920"/>
            <a:ext cx="8946541" cy="4195481"/>
          </a:xfrm>
        </p:spPr>
        <p:txBody>
          <a:bodyPr>
            <a:normAutofit lnSpcReduction="10000"/>
          </a:bodyPr>
          <a:lstStyle/>
          <a:p>
            <a:pPr marL="0" indent="0">
              <a:buNone/>
            </a:pPr>
            <a:endParaRPr lang="en-GB" dirty="0"/>
          </a:p>
          <a:p>
            <a:pPr lvl="0"/>
            <a:r>
              <a:rPr lang="fr-BE" sz="1700" b="1" dirty="0">
                <a:latin typeface="Agency FB" panose="020B0503020202020204" pitchFamily="34" charset="0"/>
              </a:rPr>
              <a:t>Association à toutes les campagnes de communication des seniors</a:t>
            </a:r>
            <a:endParaRPr lang="en-GB" sz="1700" dirty="0">
              <a:latin typeface="Agency FB" panose="020B0503020202020204" pitchFamily="34" charset="0"/>
            </a:endParaRPr>
          </a:p>
          <a:p>
            <a:pPr lvl="0"/>
            <a:r>
              <a:rPr lang="fr-BE" sz="1700" b="1" dirty="0">
                <a:latin typeface="Agency FB" panose="020B0503020202020204" pitchFamily="34" charset="0"/>
              </a:rPr>
              <a:t>Identification du Projet SEE (volet ETUDES supérieures et Emploi)</a:t>
            </a:r>
            <a:endParaRPr lang="en-GB" sz="1700" dirty="0">
              <a:latin typeface="Agency FB" panose="020B0503020202020204" pitchFamily="34" charset="0"/>
            </a:endParaRPr>
          </a:p>
          <a:p>
            <a:pPr lvl="0"/>
            <a:r>
              <a:rPr lang="en-GB" sz="1700" b="1" dirty="0">
                <a:latin typeface="Agency FB" panose="020B0503020202020204" pitchFamily="34" charset="0"/>
              </a:rPr>
              <a:t>2 ONE DAY SPONSOR</a:t>
            </a:r>
            <a:endParaRPr lang="en-GB" sz="1700" dirty="0">
              <a:latin typeface="Agency FB" panose="020B0503020202020204" pitchFamily="34" charset="0"/>
            </a:endParaRPr>
          </a:p>
          <a:p>
            <a:pPr lvl="0"/>
            <a:r>
              <a:rPr lang="en-GB" sz="1700" b="1" dirty="0">
                <a:latin typeface="Agency FB" panose="020B0503020202020204" pitchFamily="34" charset="0"/>
              </a:rPr>
              <a:t>Incrustation logo </a:t>
            </a:r>
            <a:r>
              <a:rPr lang="en-GB" sz="1700" b="1" dirty="0" err="1">
                <a:latin typeface="Agency FB" panose="020B0503020202020204" pitchFamily="34" charset="0"/>
              </a:rPr>
              <a:t>Matchs</a:t>
            </a:r>
            <a:r>
              <a:rPr lang="en-GB" sz="1700" b="1" dirty="0">
                <a:latin typeface="Agency FB" panose="020B0503020202020204" pitchFamily="34" charset="0"/>
              </a:rPr>
              <a:t> </a:t>
            </a:r>
            <a:r>
              <a:rPr lang="en-GB" sz="1700" b="1" dirty="0" err="1">
                <a:latin typeface="Agency FB" panose="020B0503020202020204" pitchFamily="34" charset="0"/>
              </a:rPr>
              <a:t>en</a:t>
            </a:r>
            <a:r>
              <a:rPr lang="en-GB" sz="1700" b="1" dirty="0">
                <a:latin typeface="Agency FB" panose="020B0503020202020204" pitchFamily="34" charset="0"/>
              </a:rPr>
              <a:t> direct.</a:t>
            </a:r>
            <a:endParaRPr lang="en-GB" sz="1700" dirty="0">
              <a:latin typeface="Agency FB" panose="020B0503020202020204" pitchFamily="34" charset="0"/>
            </a:endParaRPr>
          </a:p>
          <a:p>
            <a:pPr lvl="0"/>
            <a:r>
              <a:rPr lang="fr-BE" sz="1700" b="1" dirty="0">
                <a:latin typeface="Agency FB" panose="020B0503020202020204" pitchFamily="34" charset="0"/>
              </a:rPr>
              <a:t>20% panneau interview</a:t>
            </a:r>
            <a:endParaRPr lang="en-GB" sz="1700" dirty="0">
              <a:latin typeface="Agency FB" panose="020B0503020202020204" pitchFamily="34" charset="0"/>
            </a:endParaRPr>
          </a:p>
          <a:p>
            <a:pPr lvl="0"/>
            <a:r>
              <a:rPr lang="fr-BE" sz="1700" b="1" dirty="0">
                <a:latin typeface="Agency FB" panose="020B0503020202020204" pitchFamily="34" charset="0"/>
              </a:rPr>
              <a:t>20% des tribunes et des terrasses.</a:t>
            </a:r>
            <a:endParaRPr lang="en-GB" sz="1700" dirty="0">
              <a:latin typeface="Agency FB" panose="020B0503020202020204" pitchFamily="34" charset="0"/>
            </a:endParaRPr>
          </a:p>
          <a:p>
            <a:pPr lvl="0"/>
            <a:r>
              <a:rPr lang="fr-BE" sz="1700" b="1" dirty="0">
                <a:latin typeface="Agency FB" panose="020B0503020202020204" pitchFamily="34" charset="0"/>
              </a:rPr>
              <a:t>20 m de panneaux par terrain</a:t>
            </a:r>
            <a:endParaRPr lang="en-GB" sz="1700" dirty="0">
              <a:latin typeface="Agency FB" panose="020B0503020202020204" pitchFamily="34" charset="0"/>
            </a:endParaRPr>
          </a:p>
          <a:p>
            <a:pPr lvl="0"/>
            <a:r>
              <a:rPr lang="fr-BE" sz="1700" b="1" dirty="0">
                <a:latin typeface="Agency FB" panose="020B0503020202020204" pitchFamily="34" charset="0"/>
              </a:rPr>
              <a:t>LOGO face avant de tous les maillots SENIORS.</a:t>
            </a:r>
            <a:endParaRPr lang="en-GB" sz="1700" dirty="0">
              <a:latin typeface="Agency FB" panose="020B0503020202020204" pitchFamily="34" charset="0"/>
            </a:endParaRPr>
          </a:p>
          <a:p>
            <a:pPr lvl="0"/>
            <a:r>
              <a:rPr lang="fr-BE" sz="1700" b="1" dirty="0">
                <a:latin typeface="Agency FB" panose="020B0503020202020204" pitchFamily="34" charset="0"/>
              </a:rPr>
              <a:t>Présence déplacements CAR SENIORS</a:t>
            </a:r>
            <a:endParaRPr lang="en-GB" sz="1700" dirty="0">
              <a:latin typeface="Agency FB" panose="020B0503020202020204" pitchFamily="34" charset="0"/>
            </a:endParaRPr>
          </a:p>
          <a:p>
            <a:pPr lvl="0"/>
            <a:r>
              <a:rPr lang="fr-BE" sz="1700" b="1" dirty="0">
                <a:latin typeface="Agency FB" panose="020B0503020202020204" pitchFamily="34" charset="0"/>
              </a:rPr>
              <a:t>LOGO sur 2 faces des tonnelles SENIORS.</a:t>
            </a:r>
            <a:endParaRPr lang="en-GB" sz="1700"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4E33952F-C7D6-D8AB-BC34-EA5F73B0DB59}"/>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2208FB69-47E9-2574-24E6-2D9CCF5204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092233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graphicFrame>
        <p:nvGraphicFramePr>
          <p:cNvPr id="2" name="Objet 1">
            <a:extLst>
              <a:ext uri="{FF2B5EF4-FFF2-40B4-BE49-F238E27FC236}">
                <a16:creationId xmlns:a16="http://schemas.microsoft.com/office/drawing/2014/main" id="{E721EC15-BFF4-65AB-5AE3-FA111C49DB6E}"/>
              </a:ext>
            </a:extLst>
          </p:cNvPr>
          <p:cNvGraphicFramePr>
            <a:graphicFrameLocks noChangeAspect="1"/>
          </p:cNvGraphicFramePr>
          <p:nvPr>
            <p:extLst>
              <p:ext uri="{D42A27DB-BD31-4B8C-83A1-F6EECF244321}">
                <p14:modId xmlns:p14="http://schemas.microsoft.com/office/powerpoint/2010/main" val="2680876697"/>
              </p:ext>
            </p:extLst>
          </p:nvPr>
        </p:nvGraphicFramePr>
        <p:xfrm>
          <a:off x="2530231" y="1193028"/>
          <a:ext cx="6227205" cy="4151065"/>
        </p:xfrm>
        <a:graphic>
          <a:graphicData uri="http://schemas.openxmlformats.org/presentationml/2006/ole">
            <mc:AlternateContent xmlns:mc="http://schemas.openxmlformats.org/markup-compatibility/2006">
              <mc:Choice xmlns:v="urn:schemas-microsoft-com:vml" Requires="v">
                <p:oleObj name="Acrobat Document" r:id="rId7" imgW="19507083" imgH="13001293" progId="AcroExch.Document.DC">
                  <p:embed/>
                </p:oleObj>
              </mc:Choice>
              <mc:Fallback>
                <p:oleObj name="Acrobat Document" r:id="rId7" imgW="19507083" imgH="13001293" progId="AcroExch.Document.DC">
                  <p:embed/>
                  <p:pic>
                    <p:nvPicPr>
                      <p:cNvPr id="0" name=""/>
                      <p:cNvPicPr/>
                      <p:nvPr/>
                    </p:nvPicPr>
                    <p:blipFill>
                      <a:blip r:embed="rId8"/>
                      <a:stretch>
                        <a:fillRect/>
                      </a:stretch>
                    </p:blipFill>
                    <p:spPr>
                      <a:xfrm>
                        <a:off x="2530231" y="1193028"/>
                        <a:ext cx="6227205" cy="4151065"/>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3F1F8EB1-0A38-2E48-4A7C-987675C1D24C}"/>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4" name="Image 3" descr="Une image contenant capture d’écran, Caractère coloré, Rectangle, carré&#10;&#10;Description générée automatiquement">
            <a:extLst>
              <a:ext uri="{FF2B5EF4-FFF2-40B4-BE49-F238E27FC236}">
                <a16:creationId xmlns:a16="http://schemas.microsoft.com/office/drawing/2014/main" id="{5AF01A2F-1E7F-34DA-E09B-8B0A0F08A0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233226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title"/>
          </p:nvPr>
        </p:nvSpPr>
        <p:spPr>
          <a:xfrm>
            <a:off x="720228" y="1097881"/>
            <a:ext cx="9404723" cy="1400530"/>
          </a:xfrm>
        </p:spPr>
        <p:txBody>
          <a:bodyPr/>
          <a:lstStyle/>
          <a:p>
            <a:r>
              <a:rPr lang="fr-BE" sz="4400" b="1" dirty="0">
                <a:solidFill>
                  <a:srgbClr val="B00000"/>
                </a:solidFill>
                <a:latin typeface="American Captain" pitchFamily="50" charset="0"/>
              </a:rPr>
              <a:t>RFCL RUGBY LIEGE </a:t>
            </a:r>
            <a:r>
              <a:rPr lang="fr-BE" sz="4400" dirty="0" err="1">
                <a:solidFill>
                  <a:srgbClr val="B00000"/>
                </a:solidFill>
                <a:latin typeface="American Captain" pitchFamily="50" charset="0"/>
              </a:rPr>
              <a:t>presente</a:t>
            </a:r>
            <a:r>
              <a:rPr lang="fr-BE" sz="4400" dirty="0">
                <a:solidFill>
                  <a:srgbClr val="B00000"/>
                </a:solidFill>
                <a:latin typeface="American Captain" pitchFamily="50" charset="0"/>
              </a:rPr>
              <a:t> son </a:t>
            </a:r>
            <a:r>
              <a:rPr lang="fr-BE" sz="4400" b="1" dirty="0">
                <a:solidFill>
                  <a:srgbClr val="B00000"/>
                </a:solidFill>
                <a:latin typeface="American Captain" pitchFamily="50" charset="0"/>
              </a:rPr>
              <a:t>plan 3+2+2:</a:t>
            </a:r>
            <a:br>
              <a:rPr lang="en-GB" dirty="0"/>
            </a:br>
            <a:endParaRPr lang="en-GB" dirty="0"/>
          </a:p>
        </p:txBody>
      </p:sp>
      <p:sp>
        <p:nvSpPr>
          <p:cNvPr id="31" name="Espace réservé du contenu 30"/>
          <p:cNvSpPr>
            <a:spLocks noGrp="1"/>
          </p:cNvSpPr>
          <p:nvPr>
            <p:ph idx="1"/>
          </p:nvPr>
        </p:nvSpPr>
        <p:spPr>
          <a:xfrm>
            <a:off x="1103312" y="2052919"/>
            <a:ext cx="8206151" cy="3494442"/>
          </a:xfrm>
        </p:spPr>
        <p:txBody>
          <a:bodyPr>
            <a:normAutofit fontScale="85000" lnSpcReduction="20000"/>
          </a:bodyPr>
          <a:lstStyle/>
          <a:p>
            <a:pPr algn="ctr"/>
            <a:r>
              <a:rPr lang="fr-BE" sz="2100" u="sng" dirty="0">
                <a:latin typeface="Bebas Neue" panose="020B0606020202050201" pitchFamily="34" charset="0"/>
              </a:rPr>
              <a:t>3 saisons de développement</a:t>
            </a:r>
            <a:endParaRPr lang="en-GB" sz="2100" dirty="0">
              <a:latin typeface="Bebas Neue" panose="020B0606020202050201" pitchFamily="34" charset="0"/>
            </a:endParaRPr>
          </a:p>
          <a:p>
            <a:pPr algn="ctr"/>
            <a:r>
              <a:rPr lang="fr-BE" sz="2100" dirty="0">
                <a:latin typeface="Bebas Neue" panose="020B0606020202050201" pitchFamily="34" charset="0"/>
              </a:rPr>
              <a:t>Saison 2024-2025</a:t>
            </a:r>
            <a:endParaRPr lang="en-GB" sz="2100" dirty="0">
              <a:latin typeface="Bebas Neue" panose="020B0606020202050201" pitchFamily="34" charset="0"/>
            </a:endParaRPr>
          </a:p>
          <a:p>
            <a:pPr algn="ctr"/>
            <a:r>
              <a:rPr lang="fr-BE" sz="2100" dirty="0">
                <a:latin typeface="Bebas Neue" panose="020B0606020202050201" pitchFamily="34" charset="0"/>
              </a:rPr>
              <a:t>Saison 2025-2026</a:t>
            </a:r>
            <a:endParaRPr lang="en-GB" sz="2100" dirty="0">
              <a:latin typeface="Bebas Neue" panose="020B0606020202050201" pitchFamily="34" charset="0"/>
            </a:endParaRPr>
          </a:p>
          <a:p>
            <a:pPr algn="ctr"/>
            <a:r>
              <a:rPr lang="fr-BE" sz="2100" dirty="0">
                <a:latin typeface="Bebas Neue" panose="020B0606020202050201" pitchFamily="34" charset="0"/>
              </a:rPr>
              <a:t>Saison 2026-2027</a:t>
            </a:r>
            <a:endParaRPr lang="en-GB" sz="2100" dirty="0">
              <a:latin typeface="Bebas Neue" panose="020B0606020202050201" pitchFamily="34" charset="0"/>
            </a:endParaRPr>
          </a:p>
          <a:p>
            <a:pPr algn="ctr"/>
            <a:r>
              <a:rPr lang="fr-BE" sz="2100" u="sng" dirty="0">
                <a:latin typeface="Bebas Neue" panose="020B0606020202050201" pitchFamily="34" charset="0"/>
              </a:rPr>
              <a:t>2 saisons d’événements</a:t>
            </a:r>
            <a:endParaRPr lang="en-GB" sz="2100" dirty="0">
              <a:latin typeface="Bebas Neue" panose="020B0606020202050201" pitchFamily="34" charset="0"/>
            </a:endParaRPr>
          </a:p>
          <a:p>
            <a:pPr algn="ctr"/>
            <a:r>
              <a:rPr lang="fr-BE" sz="2100" dirty="0">
                <a:latin typeface="Bebas Neue" panose="020B0606020202050201" pitchFamily="34" charset="0"/>
              </a:rPr>
              <a:t>Saison 2027-2028</a:t>
            </a:r>
            <a:endParaRPr lang="en-GB" sz="2100" dirty="0">
              <a:latin typeface="Bebas Neue" panose="020B0606020202050201" pitchFamily="34" charset="0"/>
            </a:endParaRPr>
          </a:p>
          <a:p>
            <a:pPr algn="ctr"/>
            <a:r>
              <a:rPr lang="fr-BE" sz="2100" dirty="0">
                <a:latin typeface="Bebas Neue" panose="020B0606020202050201" pitchFamily="34" charset="0"/>
              </a:rPr>
              <a:t>Saison 2028-2029</a:t>
            </a:r>
            <a:endParaRPr lang="en-GB" sz="2100" dirty="0">
              <a:latin typeface="Bebas Neue" panose="020B0606020202050201" pitchFamily="34" charset="0"/>
            </a:endParaRPr>
          </a:p>
          <a:p>
            <a:pPr algn="ctr"/>
            <a:r>
              <a:rPr lang="fr-BE" sz="2100" u="sng" dirty="0">
                <a:latin typeface="Bebas Neue" panose="020B0606020202050201" pitchFamily="34" charset="0"/>
              </a:rPr>
              <a:t>2 saisons d’engagement</a:t>
            </a:r>
            <a:endParaRPr lang="en-GB" sz="2100" dirty="0">
              <a:latin typeface="Bebas Neue" panose="020B0606020202050201" pitchFamily="34" charset="0"/>
            </a:endParaRPr>
          </a:p>
          <a:p>
            <a:pPr algn="ctr"/>
            <a:r>
              <a:rPr lang="fr-BE" sz="2100" dirty="0">
                <a:latin typeface="Bebas Neue" panose="020B0606020202050201" pitchFamily="34" charset="0"/>
              </a:rPr>
              <a:t>Saison 2029-2030</a:t>
            </a:r>
            <a:endParaRPr lang="en-GB" sz="2100" dirty="0">
              <a:latin typeface="Bebas Neue" panose="020B0606020202050201" pitchFamily="34" charset="0"/>
            </a:endParaRPr>
          </a:p>
          <a:p>
            <a:pPr algn="ctr"/>
            <a:r>
              <a:rPr lang="fr-BE" sz="2100" dirty="0">
                <a:latin typeface="Bebas Neue" panose="020B0606020202050201" pitchFamily="34" charset="0"/>
              </a:rPr>
              <a:t>Saison 2030-2031</a:t>
            </a:r>
            <a:endParaRPr lang="en-GB" sz="2100" dirty="0">
              <a:latin typeface="Bebas Neue" panose="020B0606020202050201" pitchFamily="34" charset="0"/>
            </a:endParaRPr>
          </a:p>
          <a:p>
            <a:pPr marL="0" indent="0" algn="ctr">
              <a:buNone/>
            </a:pPr>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307A8147-785D-AB2D-8C8B-D3B9BF2DE4C5}"/>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C624E981-6FFB-1356-8E03-000F9F3375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25279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56417" y="622981"/>
            <a:ext cx="9404723" cy="1400530"/>
          </a:xfrm>
        </p:spPr>
        <p:txBody>
          <a:bodyPr/>
          <a:lstStyle/>
          <a:p>
            <a:r>
              <a:rPr lang="fr-BE" sz="4400" b="1" dirty="0">
                <a:solidFill>
                  <a:srgbClr val="B00000"/>
                </a:solidFill>
                <a:latin typeface="American Captain" pitchFamily="50" charset="0"/>
              </a:rPr>
              <a:t>Le sponsor « LADIES », associe a une institution et un media recevra :</a:t>
            </a:r>
            <a:br>
              <a:rPr lang="en-GB" sz="4400" dirty="0">
                <a:latin typeface="American Captain" pitchFamily="50" charset="0"/>
              </a:rPr>
            </a:br>
            <a:endParaRPr lang="en-GB" sz="4400" dirty="0">
              <a:latin typeface="American Captain" pitchFamily="50" charset="0"/>
            </a:endParaRPr>
          </a:p>
        </p:txBody>
      </p:sp>
      <p:sp>
        <p:nvSpPr>
          <p:cNvPr id="5" name="Espace réservé du contenu 4"/>
          <p:cNvSpPr>
            <a:spLocks noGrp="1"/>
          </p:cNvSpPr>
          <p:nvPr>
            <p:ph idx="1"/>
          </p:nvPr>
        </p:nvSpPr>
        <p:spPr>
          <a:xfrm>
            <a:off x="1103312" y="2052918"/>
            <a:ext cx="9336088" cy="4514294"/>
          </a:xfrm>
        </p:spPr>
        <p:txBody>
          <a:bodyPr>
            <a:normAutofit/>
          </a:bodyPr>
          <a:lstStyle/>
          <a:p>
            <a:pPr lvl="0"/>
            <a:r>
              <a:rPr lang="fr-BE" sz="1700" b="1" dirty="0">
                <a:latin typeface="Agency FB" panose="020B0503020202020204" pitchFamily="34" charset="0"/>
              </a:rPr>
              <a:t>Association à toutes les campagnes de communication des Ladies.</a:t>
            </a:r>
            <a:endParaRPr lang="en-GB" sz="1700" dirty="0">
              <a:latin typeface="Agency FB" panose="020B0503020202020204" pitchFamily="34" charset="0"/>
            </a:endParaRPr>
          </a:p>
          <a:p>
            <a:pPr lvl="0"/>
            <a:r>
              <a:rPr lang="fr-BE" sz="1700" b="1" dirty="0">
                <a:latin typeface="Agency FB" panose="020B0503020202020204" pitchFamily="34" charset="0"/>
              </a:rPr>
              <a:t>Identification du Projet SEE (volet ETUDES SUPERIEURES et EMPLOI)</a:t>
            </a:r>
            <a:endParaRPr lang="en-GB" sz="1700" dirty="0">
              <a:latin typeface="Agency FB" panose="020B0503020202020204" pitchFamily="34" charset="0"/>
            </a:endParaRPr>
          </a:p>
          <a:p>
            <a:pPr lvl="0"/>
            <a:r>
              <a:rPr lang="en-GB" sz="1700" b="1" dirty="0">
                <a:latin typeface="Agency FB" panose="020B0503020202020204" pitchFamily="34" charset="0"/>
              </a:rPr>
              <a:t>1 ONE DAY SPONSOR</a:t>
            </a:r>
            <a:endParaRPr lang="en-GB" sz="1700" dirty="0">
              <a:latin typeface="Agency FB" panose="020B0503020202020204" pitchFamily="34" charset="0"/>
            </a:endParaRPr>
          </a:p>
          <a:p>
            <a:pPr lvl="0"/>
            <a:r>
              <a:rPr lang="en-GB" sz="1700" b="1" dirty="0">
                <a:latin typeface="Agency FB" panose="020B0503020202020204" pitchFamily="34" charset="0"/>
              </a:rPr>
              <a:t>Incrustation logo </a:t>
            </a:r>
            <a:r>
              <a:rPr lang="en-GB" sz="1700" b="1" dirty="0" err="1">
                <a:latin typeface="Agency FB" panose="020B0503020202020204" pitchFamily="34" charset="0"/>
              </a:rPr>
              <a:t>Matchs</a:t>
            </a:r>
            <a:r>
              <a:rPr lang="en-GB" sz="1700" b="1" dirty="0">
                <a:latin typeface="Agency FB" panose="020B0503020202020204" pitchFamily="34" charset="0"/>
              </a:rPr>
              <a:t> </a:t>
            </a:r>
            <a:r>
              <a:rPr lang="en-GB" sz="1700" b="1" dirty="0" err="1">
                <a:latin typeface="Agency FB" panose="020B0503020202020204" pitchFamily="34" charset="0"/>
              </a:rPr>
              <a:t>en</a:t>
            </a:r>
            <a:r>
              <a:rPr lang="en-GB" sz="1700" b="1" dirty="0">
                <a:latin typeface="Agency FB" panose="020B0503020202020204" pitchFamily="34" charset="0"/>
              </a:rPr>
              <a:t> direct.</a:t>
            </a:r>
            <a:endParaRPr lang="en-GB" sz="1700" dirty="0">
              <a:latin typeface="Agency FB" panose="020B0503020202020204" pitchFamily="34" charset="0"/>
            </a:endParaRPr>
          </a:p>
          <a:p>
            <a:pPr lvl="0"/>
            <a:r>
              <a:rPr lang="fr-BE" sz="1700" b="1" dirty="0">
                <a:latin typeface="Agency FB" panose="020B0503020202020204" pitchFamily="34" charset="0"/>
              </a:rPr>
              <a:t>10% panneau interview</a:t>
            </a:r>
            <a:endParaRPr lang="en-GB" sz="1700" dirty="0">
              <a:latin typeface="Agency FB" panose="020B0503020202020204" pitchFamily="34" charset="0"/>
            </a:endParaRPr>
          </a:p>
          <a:p>
            <a:pPr lvl="0"/>
            <a:r>
              <a:rPr lang="fr-BE" sz="1700" b="1" dirty="0">
                <a:latin typeface="Agency FB" panose="020B0503020202020204" pitchFamily="34" charset="0"/>
              </a:rPr>
              <a:t>10% des tribunes et des terrasses</a:t>
            </a:r>
            <a:endParaRPr lang="en-GB" sz="1700" dirty="0">
              <a:latin typeface="Agency FB" panose="020B0503020202020204" pitchFamily="34" charset="0"/>
            </a:endParaRPr>
          </a:p>
          <a:p>
            <a:pPr lvl="0"/>
            <a:r>
              <a:rPr lang="fr-BE" sz="1700" b="1" dirty="0">
                <a:latin typeface="Agency FB" panose="020B0503020202020204" pitchFamily="34" charset="0"/>
              </a:rPr>
              <a:t>10 m de panneaux par terrain</a:t>
            </a:r>
            <a:endParaRPr lang="en-GB" sz="1700" dirty="0">
              <a:latin typeface="Agency FB" panose="020B0503020202020204" pitchFamily="34" charset="0"/>
            </a:endParaRPr>
          </a:p>
          <a:p>
            <a:pPr lvl="0"/>
            <a:r>
              <a:rPr lang="fr-BE" sz="1700" b="1" dirty="0">
                <a:latin typeface="Agency FB" panose="020B0503020202020204" pitchFamily="34" charset="0"/>
              </a:rPr>
              <a:t>LOGO face avant de tous les maillots LADIES.</a:t>
            </a:r>
            <a:endParaRPr lang="en-GB" sz="1700" dirty="0">
              <a:latin typeface="Agency FB" panose="020B0503020202020204" pitchFamily="34" charset="0"/>
            </a:endParaRPr>
          </a:p>
          <a:p>
            <a:pPr lvl="0"/>
            <a:r>
              <a:rPr lang="fr-BE" sz="1700" b="1" dirty="0">
                <a:latin typeface="Agency FB" panose="020B0503020202020204" pitchFamily="34" charset="0"/>
              </a:rPr>
              <a:t>Présence déplacements CAR LADIES</a:t>
            </a:r>
            <a:endParaRPr lang="en-GB" sz="1700" dirty="0">
              <a:latin typeface="Agency FB" panose="020B0503020202020204" pitchFamily="34" charset="0"/>
            </a:endParaRPr>
          </a:p>
          <a:p>
            <a:pPr lvl="0"/>
            <a:r>
              <a:rPr lang="fr-BE" sz="1700" b="1" dirty="0">
                <a:latin typeface="Agency FB" panose="020B0503020202020204" pitchFamily="34" charset="0"/>
              </a:rPr>
              <a:t>LOGO sur 2 faces des tonnelles LADIES.</a:t>
            </a:r>
            <a:endParaRPr lang="en-GB" sz="1700" dirty="0">
              <a:latin typeface="Agency FB" panose="020B0503020202020204" pitchFamily="34" charset="0"/>
            </a:endParaRPr>
          </a:p>
          <a:p>
            <a:pPr marL="0" indent="0">
              <a:buNone/>
            </a:pPr>
            <a:endParaRPr lang="en-GB" sz="1700"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CFEFAB41-A9F8-DC0B-BC0A-440AD6AD4A71}"/>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2BF904C6-8A5B-00B2-03C3-B0AA857ED2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86389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pic>
        <p:nvPicPr>
          <p:cNvPr id="3" name="Image 2" descr="Une image contenant sport, compétition sportive, plein air, herbe&#10;&#10;Description générée automatiquement">
            <a:extLst>
              <a:ext uri="{FF2B5EF4-FFF2-40B4-BE49-F238E27FC236}">
                <a16:creationId xmlns:a16="http://schemas.microsoft.com/office/drawing/2014/main" id="{DFB36894-261D-86E7-7673-7BA3166708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3626" y="1327150"/>
            <a:ext cx="6305550" cy="4203700"/>
          </a:xfrm>
          <a:prstGeom prst="rect">
            <a:avLst/>
          </a:prstGeom>
        </p:spPr>
      </p:pic>
      <p:sp>
        <p:nvSpPr>
          <p:cNvPr id="4" name="ZoneTexte 3">
            <a:extLst>
              <a:ext uri="{FF2B5EF4-FFF2-40B4-BE49-F238E27FC236}">
                <a16:creationId xmlns:a16="http://schemas.microsoft.com/office/drawing/2014/main" id="{989E76E9-7546-67CE-58C4-F7E52EC9EA0E}"/>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5" name="Image 4" descr="Une image contenant capture d’écran, Caractère coloré, Rectangle, carré&#10;&#10;Description générée automatiquement">
            <a:extLst>
              <a:ext uri="{FF2B5EF4-FFF2-40B4-BE49-F238E27FC236}">
                <a16:creationId xmlns:a16="http://schemas.microsoft.com/office/drawing/2014/main" id="{909C4320-43ED-F39B-8D77-BA8743E508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144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45130" y="986026"/>
            <a:ext cx="9404723" cy="1400530"/>
          </a:xfrm>
        </p:spPr>
        <p:txBody>
          <a:bodyPr/>
          <a:lstStyle/>
          <a:p>
            <a:r>
              <a:rPr lang="fr-BE" sz="4400" b="1" dirty="0">
                <a:solidFill>
                  <a:srgbClr val="B00000"/>
                </a:solidFill>
                <a:latin typeface="American Captain" pitchFamily="50" charset="0"/>
              </a:rPr>
              <a:t>Le sponsor « </a:t>
            </a:r>
            <a:r>
              <a:rPr lang="fr-BE" sz="4400" b="1" dirty="0" err="1">
                <a:solidFill>
                  <a:srgbClr val="B00000"/>
                </a:solidFill>
                <a:latin typeface="American Captain" pitchFamily="50" charset="0"/>
              </a:rPr>
              <a:t>Academie</a:t>
            </a:r>
            <a:r>
              <a:rPr lang="fr-BE" sz="4400" b="1" dirty="0">
                <a:solidFill>
                  <a:srgbClr val="B00000"/>
                </a:solidFill>
                <a:latin typeface="American Captain" pitchFamily="50" charset="0"/>
              </a:rPr>
              <a:t> », associe a une institution et un media recevra : </a:t>
            </a:r>
            <a:br>
              <a:rPr lang="en-GB" dirty="0"/>
            </a:br>
            <a:endParaRPr lang="en-GB" dirty="0"/>
          </a:p>
        </p:txBody>
      </p:sp>
      <p:sp>
        <p:nvSpPr>
          <p:cNvPr id="5" name="Espace réservé du contenu 4"/>
          <p:cNvSpPr>
            <a:spLocks noGrp="1"/>
          </p:cNvSpPr>
          <p:nvPr>
            <p:ph idx="1"/>
          </p:nvPr>
        </p:nvSpPr>
        <p:spPr>
          <a:xfrm>
            <a:off x="1170563" y="2510118"/>
            <a:ext cx="8946541" cy="4195481"/>
          </a:xfrm>
        </p:spPr>
        <p:txBody>
          <a:bodyPr/>
          <a:lstStyle/>
          <a:p>
            <a:pPr lvl="0"/>
            <a:r>
              <a:rPr lang="fr-BE" sz="1800" b="1" dirty="0">
                <a:latin typeface="Agency FB" panose="020B0503020202020204" pitchFamily="34" charset="0"/>
              </a:rPr>
              <a:t>Association à toutes les campagnes de communication de l’Académie</a:t>
            </a:r>
            <a:endParaRPr lang="en-GB" sz="1800" dirty="0">
              <a:latin typeface="Agency FB" panose="020B0503020202020204" pitchFamily="34" charset="0"/>
            </a:endParaRPr>
          </a:p>
          <a:p>
            <a:pPr lvl="0"/>
            <a:r>
              <a:rPr lang="fr-BE" sz="1800" b="1" dirty="0">
                <a:latin typeface="Agency FB" panose="020B0503020202020204" pitchFamily="34" charset="0"/>
              </a:rPr>
              <a:t>Incrustation logo Matchs en direct.</a:t>
            </a:r>
            <a:endParaRPr lang="en-GB" sz="1800" dirty="0">
              <a:latin typeface="Agency FB" panose="020B0503020202020204" pitchFamily="34" charset="0"/>
            </a:endParaRPr>
          </a:p>
          <a:p>
            <a:pPr lvl="0"/>
            <a:r>
              <a:rPr lang="fr-BE" sz="1800" b="1" dirty="0">
                <a:latin typeface="Agency FB" panose="020B0503020202020204" pitchFamily="34" charset="0"/>
              </a:rPr>
              <a:t>10% panneau interview</a:t>
            </a:r>
            <a:endParaRPr lang="en-GB" sz="1800" dirty="0">
              <a:latin typeface="Agency FB" panose="020B0503020202020204" pitchFamily="34" charset="0"/>
            </a:endParaRPr>
          </a:p>
          <a:p>
            <a:pPr lvl="0"/>
            <a:r>
              <a:rPr lang="fr-BE" sz="1800" b="1" dirty="0">
                <a:latin typeface="Agency FB" panose="020B0503020202020204" pitchFamily="34" charset="0"/>
              </a:rPr>
              <a:t>10% des tribunes et des terrasse</a:t>
            </a:r>
            <a:endParaRPr lang="en-GB" sz="1800" dirty="0">
              <a:latin typeface="Agency FB" panose="020B0503020202020204" pitchFamily="34" charset="0"/>
            </a:endParaRPr>
          </a:p>
          <a:p>
            <a:pPr lvl="0"/>
            <a:r>
              <a:rPr lang="fr-BE" sz="1800" b="1" dirty="0">
                <a:latin typeface="Agency FB" panose="020B0503020202020204" pitchFamily="34" charset="0"/>
              </a:rPr>
              <a:t>10 m de panneaux par terrain</a:t>
            </a:r>
            <a:endParaRPr lang="en-GB" sz="1800" dirty="0">
              <a:latin typeface="Agency FB" panose="020B0503020202020204" pitchFamily="34" charset="0"/>
            </a:endParaRPr>
          </a:p>
          <a:p>
            <a:pPr lvl="0"/>
            <a:r>
              <a:rPr lang="fr-BE" sz="1800" b="1" dirty="0">
                <a:latin typeface="Agency FB" panose="020B0503020202020204" pitchFamily="34" charset="0"/>
              </a:rPr>
              <a:t>LOGO face avant de tous les maillots ACADEMIE.</a:t>
            </a:r>
            <a:endParaRPr lang="en-GB" sz="1800" dirty="0">
              <a:latin typeface="Agency FB" panose="020B0503020202020204" pitchFamily="34" charset="0"/>
            </a:endParaRPr>
          </a:p>
          <a:p>
            <a:pPr lvl="0"/>
            <a:r>
              <a:rPr lang="fr-BE" sz="1800" b="1" dirty="0">
                <a:latin typeface="Agency FB" panose="020B0503020202020204" pitchFamily="34" charset="0"/>
              </a:rPr>
              <a:t>Présence déplacements CAR ACADEMIE.</a:t>
            </a:r>
            <a:endParaRPr lang="en-GB" sz="1800" dirty="0">
              <a:latin typeface="Agency FB" panose="020B0503020202020204" pitchFamily="34" charset="0"/>
            </a:endParaRPr>
          </a:p>
          <a:p>
            <a:pPr lvl="0"/>
            <a:r>
              <a:rPr lang="fr-BE" sz="1800" b="1" dirty="0">
                <a:latin typeface="Agency FB" panose="020B0503020202020204" pitchFamily="34" charset="0"/>
              </a:rPr>
              <a:t>LOGO sur 2 faces des tonnelles ACADEMIE</a:t>
            </a:r>
            <a:endParaRPr lang="en-GB" sz="1800"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772A31E8-6DDD-BCD8-B347-BC667403E2B1}"/>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6367417B-F06F-8FE4-6CC0-FB9606268D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00477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4D1260DA-1708-117D-0FED-04B595CF14BC}"/>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4" name="Image 3" descr="Une image contenant compétition sportive, sport, Sports, personne&#10;&#10;Description générée automatiquement">
            <a:extLst>
              <a:ext uri="{FF2B5EF4-FFF2-40B4-BE49-F238E27FC236}">
                <a16:creationId xmlns:a16="http://schemas.microsoft.com/office/drawing/2014/main" id="{C4A1BE14-B67B-67FA-5236-1388C8965B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1079" y="1144121"/>
            <a:ext cx="6290644" cy="4192739"/>
          </a:xfrm>
          <a:prstGeom prst="rect">
            <a:avLst/>
          </a:prstGeom>
        </p:spPr>
      </p:pic>
      <p:pic>
        <p:nvPicPr>
          <p:cNvPr id="5" name="Image 4" descr="Une image contenant capture d’écran, Caractère coloré, Rectangle, carré&#10;&#10;Description générée automatiquement">
            <a:extLst>
              <a:ext uri="{FF2B5EF4-FFF2-40B4-BE49-F238E27FC236}">
                <a16:creationId xmlns:a16="http://schemas.microsoft.com/office/drawing/2014/main" id="{5D57EC21-423D-FBF2-4E24-12D6996F0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86533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5" name="Titre 4"/>
          <p:cNvSpPr>
            <a:spLocks noGrp="1"/>
          </p:cNvSpPr>
          <p:nvPr>
            <p:ph type="title"/>
          </p:nvPr>
        </p:nvSpPr>
        <p:spPr>
          <a:xfrm>
            <a:off x="645130" y="836608"/>
            <a:ext cx="9404723" cy="1400530"/>
          </a:xfrm>
        </p:spPr>
        <p:txBody>
          <a:bodyPr/>
          <a:lstStyle/>
          <a:p>
            <a:r>
              <a:rPr lang="fr-BE" sz="4400" b="1" dirty="0">
                <a:solidFill>
                  <a:srgbClr val="B00000"/>
                </a:solidFill>
                <a:latin typeface="American Captain" pitchFamily="50" charset="0"/>
              </a:rPr>
              <a:t>Le sponsor de « </a:t>
            </a:r>
            <a:r>
              <a:rPr lang="fr-BE" sz="4400" b="1" dirty="0" err="1">
                <a:solidFill>
                  <a:srgbClr val="B00000"/>
                </a:solidFill>
                <a:latin typeface="American Captain" pitchFamily="50" charset="0"/>
              </a:rPr>
              <a:t>ecole</a:t>
            </a:r>
            <a:r>
              <a:rPr lang="fr-BE" sz="4400" b="1" dirty="0">
                <a:solidFill>
                  <a:srgbClr val="B00000"/>
                </a:solidFill>
                <a:latin typeface="American Captain" pitchFamily="50" charset="0"/>
              </a:rPr>
              <a:t> des jeunes», associe à une institution et un media recevra : </a:t>
            </a:r>
            <a:br>
              <a:rPr lang="en-GB" dirty="0"/>
            </a:br>
            <a:endParaRPr lang="en-GB" dirty="0"/>
          </a:p>
        </p:txBody>
      </p:sp>
      <p:sp>
        <p:nvSpPr>
          <p:cNvPr id="6" name="Espace réservé du contenu 5"/>
          <p:cNvSpPr>
            <a:spLocks noGrp="1"/>
          </p:cNvSpPr>
          <p:nvPr>
            <p:ph idx="1"/>
          </p:nvPr>
        </p:nvSpPr>
        <p:spPr>
          <a:xfrm>
            <a:off x="1103312" y="2413034"/>
            <a:ext cx="8946541" cy="4195481"/>
          </a:xfrm>
        </p:spPr>
        <p:txBody>
          <a:bodyPr/>
          <a:lstStyle/>
          <a:p>
            <a:pPr lvl="0"/>
            <a:r>
              <a:rPr lang="fr-BE" sz="1800" b="1" dirty="0">
                <a:latin typeface="Agency FB" panose="020B0503020202020204" pitchFamily="34" charset="0"/>
              </a:rPr>
              <a:t>Association à toutes les campagnes de communication de l’école des jeunes</a:t>
            </a:r>
            <a:endParaRPr lang="en-GB" sz="1800" dirty="0">
              <a:latin typeface="Agency FB" panose="020B0503020202020204" pitchFamily="34" charset="0"/>
            </a:endParaRPr>
          </a:p>
          <a:p>
            <a:pPr lvl="0"/>
            <a:r>
              <a:rPr lang="fr-BE" sz="1800" b="1" dirty="0">
                <a:latin typeface="Agency FB" panose="020B0503020202020204" pitchFamily="34" charset="0"/>
              </a:rPr>
              <a:t>5 % panneau interview</a:t>
            </a:r>
            <a:endParaRPr lang="en-GB" sz="1800" dirty="0">
              <a:latin typeface="Agency FB" panose="020B0503020202020204" pitchFamily="34" charset="0"/>
            </a:endParaRPr>
          </a:p>
          <a:p>
            <a:pPr lvl="0"/>
            <a:r>
              <a:rPr lang="fr-BE" sz="1800" b="1" dirty="0">
                <a:latin typeface="Agency FB" panose="020B0503020202020204" pitchFamily="34" charset="0"/>
              </a:rPr>
              <a:t> % des tribunes et des terrasses</a:t>
            </a:r>
            <a:endParaRPr lang="en-GB" sz="1800" dirty="0">
              <a:latin typeface="Agency FB" panose="020B0503020202020204" pitchFamily="34" charset="0"/>
            </a:endParaRPr>
          </a:p>
          <a:p>
            <a:pPr lvl="0"/>
            <a:r>
              <a:rPr lang="fr-BE" sz="1800" b="1" dirty="0">
                <a:latin typeface="Agency FB" panose="020B0503020202020204" pitchFamily="34" charset="0"/>
              </a:rPr>
              <a:t>5 m de panneaux par terrain</a:t>
            </a:r>
            <a:endParaRPr lang="en-GB" sz="1800" dirty="0">
              <a:latin typeface="Agency FB" panose="020B0503020202020204" pitchFamily="34" charset="0"/>
            </a:endParaRPr>
          </a:p>
          <a:p>
            <a:pPr lvl="0"/>
            <a:r>
              <a:rPr lang="fr-BE" sz="1800" b="1" dirty="0">
                <a:latin typeface="Agency FB" panose="020B0503020202020204" pitchFamily="34" charset="0"/>
              </a:rPr>
              <a:t>LOGO face avant de tous les maillots ECOLE DES JEUNES.</a:t>
            </a:r>
            <a:endParaRPr lang="en-GB" sz="1800" dirty="0">
              <a:latin typeface="Agency FB" panose="020B0503020202020204" pitchFamily="34" charset="0"/>
            </a:endParaRPr>
          </a:p>
          <a:p>
            <a:pPr lvl="0"/>
            <a:r>
              <a:rPr lang="fr-BE" sz="1800" b="1" dirty="0">
                <a:latin typeface="Agency FB" panose="020B0503020202020204" pitchFamily="34" charset="0"/>
              </a:rPr>
              <a:t>Présence déplacements CAR ECOLE DES JEUNES.</a:t>
            </a:r>
            <a:endParaRPr lang="en-GB" sz="1800" dirty="0">
              <a:latin typeface="Agency FB" panose="020B0503020202020204" pitchFamily="34" charset="0"/>
            </a:endParaRPr>
          </a:p>
          <a:p>
            <a:pPr lvl="0"/>
            <a:r>
              <a:rPr lang="fr-BE" sz="1800" b="1" dirty="0">
                <a:latin typeface="Agency FB" panose="020B0503020202020204" pitchFamily="34" charset="0"/>
              </a:rPr>
              <a:t>LOGO sur 2 faces des tonnelles ECOLE DES JEUNES.</a:t>
            </a:r>
            <a:endParaRPr lang="en-GB" sz="1800" dirty="0">
              <a:latin typeface="Agency FB" panose="020B0503020202020204" pitchFamily="34" charset="0"/>
            </a:endParaRPr>
          </a:p>
          <a:p>
            <a:endParaRPr lang="en-GB" dirty="0"/>
          </a:p>
        </p:txBody>
      </p:sp>
      <p:sp>
        <p:nvSpPr>
          <p:cNvPr id="2" name="ZoneTexte 1">
            <a:extLst>
              <a:ext uri="{FF2B5EF4-FFF2-40B4-BE49-F238E27FC236}">
                <a16:creationId xmlns:a16="http://schemas.microsoft.com/office/drawing/2014/main" id="{7B38256B-EC28-6C05-568E-F4C00D94A3B8}"/>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8103FB2E-8982-6A5E-DEC7-8E7EB519B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27358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pic>
        <p:nvPicPr>
          <p:cNvPr id="10" name="Image 9"/>
          <p:cNvPicPr/>
          <p:nvPr/>
        </p:nvPicPr>
        <p:blipFill>
          <a:blip r:embed="rId7"/>
          <a:stretch>
            <a:fillRect/>
          </a:stretch>
        </p:blipFill>
        <p:spPr>
          <a:xfrm>
            <a:off x="2542230" y="2433117"/>
            <a:ext cx="5760720" cy="2035810"/>
          </a:xfrm>
          <a:prstGeom prst="rect">
            <a:avLst/>
          </a:prstGeom>
        </p:spPr>
      </p:pic>
      <p:sp>
        <p:nvSpPr>
          <p:cNvPr id="2" name="ZoneTexte 1">
            <a:extLst>
              <a:ext uri="{FF2B5EF4-FFF2-40B4-BE49-F238E27FC236}">
                <a16:creationId xmlns:a16="http://schemas.microsoft.com/office/drawing/2014/main" id="{16205907-1749-A718-BA43-E4D55F2BCD5E}"/>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DF097F23-578D-9545-DB10-1C57A7A82B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94339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45130" y="797365"/>
            <a:ext cx="9404723" cy="1400530"/>
          </a:xfrm>
        </p:spPr>
        <p:txBody>
          <a:bodyPr/>
          <a:lstStyle/>
          <a:p>
            <a:r>
              <a:rPr lang="fr-BE" sz="4400" b="1" dirty="0">
                <a:solidFill>
                  <a:srgbClr val="B00000"/>
                </a:solidFill>
                <a:latin typeface="American Captain" pitchFamily="50" charset="0"/>
              </a:rPr>
              <a:t>Le sponsor du « </a:t>
            </a:r>
            <a:r>
              <a:rPr lang="fr-BE" sz="4400" b="1" dirty="0" err="1">
                <a:solidFill>
                  <a:srgbClr val="B00000"/>
                </a:solidFill>
                <a:latin typeface="American Captain" pitchFamily="50" charset="0"/>
              </a:rPr>
              <a:t>Touch</a:t>
            </a:r>
            <a:r>
              <a:rPr lang="fr-BE" sz="4400" b="1" dirty="0">
                <a:solidFill>
                  <a:srgbClr val="B00000"/>
                </a:solidFill>
                <a:latin typeface="American Captain" pitchFamily="50" charset="0"/>
              </a:rPr>
              <a:t> », associe a une institution et un media recevra :</a:t>
            </a:r>
            <a:endParaRPr lang="en-GB" sz="4400" dirty="0">
              <a:solidFill>
                <a:srgbClr val="B00000"/>
              </a:solidFill>
              <a:latin typeface="American Captain" pitchFamily="50" charset="0"/>
            </a:endParaRPr>
          </a:p>
        </p:txBody>
      </p:sp>
      <p:sp>
        <p:nvSpPr>
          <p:cNvPr id="5" name="Espace réservé du contenu 4"/>
          <p:cNvSpPr>
            <a:spLocks noGrp="1"/>
          </p:cNvSpPr>
          <p:nvPr>
            <p:ph idx="1"/>
          </p:nvPr>
        </p:nvSpPr>
        <p:spPr/>
        <p:txBody>
          <a:bodyPr/>
          <a:lstStyle/>
          <a:p>
            <a:pPr marL="0" indent="0">
              <a:buNone/>
            </a:pPr>
            <a:endParaRPr lang="en-GB" dirty="0"/>
          </a:p>
          <a:p>
            <a:pPr lvl="0"/>
            <a:r>
              <a:rPr lang="fr-BE" sz="2400" b="1" dirty="0">
                <a:latin typeface="Agency FB" panose="020B0503020202020204" pitchFamily="34" charset="0"/>
              </a:rPr>
              <a:t>Association à toutes les campagnes de communication des TOUCH</a:t>
            </a:r>
            <a:endParaRPr lang="en-GB" sz="2400" dirty="0">
              <a:latin typeface="Agency FB" panose="020B0503020202020204" pitchFamily="34" charset="0"/>
            </a:endParaRPr>
          </a:p>
          <a:p>
            <a:pPr lvl="0"/>
            <a:r>
              <a:rPr lang="fr-BE" sz="2400" b="1" dirty="0">
                <a:latin typeface="Agency FB" panose="020B0503020202020204" pitchFamily="34" charset="0"/>
              </a:rPr>
              <a:t>1 % panneau interview</a:t>
            </a:r>
            <a:endParaRPr lang="en-GB" sz="2400" dirty="0">
              <a:latin typeface="Agency FB" panose="020B0503020202020204" pitchFamily="34" charset="0"/>
            </a:endParaRPr>
          </a:p>
          <a:p>
            <a:pPr lvl="0"/>
            <a:r>
              <a:rPr lang="fr-BE" sz="2400" b="1" dirty="0">
                <a:latin typeface="Agency FB" panose="020B0503020202020204" pitchFamily="34" charset="0"/>
              </a:rPr>
              <a:t>1 % des tribunes et des terrasses</a:t>
            </a:r>
            <a:endParaRPr lang="en-GB" sz="2400" dirty="0">
              <a:latin typeface="Agency FB" panose="020B0503020202020204" pitchFamily="34" charset="0"/>
            </a:endParaRPr>
          </a:p>
          <a:p>
            <a:pPr lvl="0"/>
            <a:r>
              <a:rPr lang="fr-BE" sz="2400" b="1" dirty="0">
                <a:latin typeface="Agency FB" panose="020B0503020202020204" pitchFamily="34" charset="0"/>
              </a:rPr>
              <a:t>1 m de panneau par terrain</a:t>
            </a:r>
            <a:endParaRPr lang="en-GB" sz="2400" dirty="0">
              <a:latin typeface="Agency FB" panose="020B0503020202020204" pitchFamily="34" charset="0"/>
            </a:endParaRPr>
          </a:p>
          <a:p>
            <a:pPr lvl="0"/>
            <a:r>
              <a:rPr lang="fr-BE" sz="2400" b="1" dirty="0">
                <a:latin typeface="Agency FB" panose="020B0503020202020204" pitchFamily="34" charset="0"/>
              </a:rPr>
              <a:t>LOGO face avant de tous les maillots TOUCH.</a:t>
            </a:r>
            <a:endParaRPr lang="en-GB" sz="2400" dirty="0">
              <a:latin typeface="Agency FB" panose="020B0503020202020204" pitchFamily="34" charset="0"/>
            </a:endParaRPr>
          </a:p>
          <a:p>
            <a:pPr lvl="0"/>
            <a:r>
              <a:rPr lang="fr-BE" sz="2400" b="1" dirty="0">
                <a:latin typeface="Agency FB" panose="020B0503020202020204" pitchFamily="34" charset="0"/>
              </a:rPr>
              <a:t>LOGO sur 2 faces des tonnelles TOUCH</a:t>
            </a:r>
            <a:endParaRPr lang="en-GB" sz="2400"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9" name="ZoneTexte 28"/>
          <p:cNvSpPr txBox="1"/>
          <p:nvPr/>
        </p:nvSpPr>
        <p:spPr>
          <a:xfrm>
            <a:off x="2275765" y="339695"/>
            <a:ext cx="6736139" cy="646331"/>
          </a:xfrm>
          <a:prstGeom prst="rect">
            <a:avLst/>
          </a:prstGeom>
          <a:noFill/>
        </p:spPr>
        <p:txBody>
          <a:bodyPr wrap="none" rtlCol="0">
            <a:spAutoFit/>
          </a:bodyPr>
          <a:lstStyle/>
          <a:p>
            <a:r>
              <a:rPr lang="fr-BE" dirty="0"/>
              <a:t>INTÉGRITÉ | DISCIPLINE | RESPECT | PASSION | SOLIDARITÉ </a:t>
            </a:r>
            <a:endParaRPr lang="en-GB" dirty="0"/>
          </a:p>
          <a:p>
            <a:endParaRPr lang="en-GB" dirty="0"/>
          </a:p>
        </p:txBody>
      </p:sp>
      <p:pic>
        <p:nvPicPr>
          <p:cNvPr id="2" name="Image 1" descr="Une image contenant capture d’écran, Caractère coloré, Rectangle, carré&#10;&#10;Description générée automatiquement">
            <a:extLst>
              <a:ext uri="{FF2B5EF4-FFF2-40B4-BE49-F238E27FC236}">
                <a16:creationId xmlns:a16="http://schemas.microsoft.com/office/drawing/2014/main" id="{809BB7A1-B1C1-6E8D-99D1-C291A3CBFA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272823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9" name="ZoneTexte 28"/>
          <p:cNvSpPr txBox="1"/>
          <p:nvPr/>
        </p:nvSpPr>
        <p:spPr>
          <a:xfrm>
            <a:off x="2275765" y="339695"/>
            <a:ext cx="6736139" cy="646331"/>
          </a:xfrm>
          <a:prstGeom prst="rect">
            <a:avLst/>
          </a:prstGeom>
          <a:noFill/>
        </p:spPr>
        <p:txBody>
          <a:bodyPr wrap="none" rtlCol="0">
            <a:spAutoFit/>
          </a:bodyPr>
          <a:lstStyle/>
          <a:p>
            <a:r>
              <a:rPr lang="fr-BE" dirty="0"/>
              <a:t>INTÉGRITÉ | DISCIPLINE | RESPECT | PASSION | SOLIDARITÉ </a:t>
            </a:r>
            <a:endParaRPr lang="en-GB" dirty="0"/>
          </a:p>
          <a:p>
            <a:endParaRPr lang="en-GB" dirty="0"/>
          </a:p>
        </p:txBody>
      </p:sp>
      <p:pic>
        <p:nvPicPr>
          <p:cNvPr id="12" name="Image 11"/>
          <p:cNvPicPr/>
          <p:nvPr/>
        </p:nvPicPr>
        <p:blipFill>
          <a:blip r:embed="rId7"/>
          <a:stretch>
            <a:fillRect/>
          </a:stretch>
        </p:blipFill>
        <p:spPr>
          <a:xfrm>
            <a:off x="2839754" y="1916747"/>
            <a:ext cx="5760720" cy="3024505"/>
          </a:xfrm>
          <a:prstGeom prst="rect">
            <a:avLst/>
          </a:prstGeom>
        </p:spPr>
      </p:pic>
      <p:pic>
        <p:nvPicPr>
          <p:cNvPr id="2" name="Image 1" descr="Une image contenant capture d’écran, Caractère coloré, Rectangle, carré&#10;&#10;Description générée automatiquement">
            <a:extLst>
              <a:ext uri="{FF2B5EF4-FFF2-40B4-BE49-F238E27FC236}">
                <a16:creationId xmlns:a16="http://schemas.microsoft.com/office/drawing/2014/main" id="{8EC874AA-19AF-AD96-53BD-8382A7D298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2378605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656418" y="662860"/>
            <a:ext cx="9312336" cy="726669"/>
          </a:xfrm>
        </p:spPr>
        <p:txBody>
          <a:bodyPr/>
          <a:lstStyle/>
          <a:p>
            <a:r>
              <a:rPr lang="fr-BE" sz="4400" b="1" dirty="0">
                <a:solidFill>
                  <a:srgbClr val="B00000"/>
                </a:solidFill>
                <a:latin typeface="American Captain" pitchFamily="50" charset="0"/>
              </a:rPr>
              <a:t>Les Membres sympathisants :</a:t>
            </a:r>
            <a:br>
              <a:rPr lang="en-GB" dirty="0"/>
            </a:br>
            <a:endParaRPr lang="en-GB" dirty="0"/>
          </a:p>
        </p:txBody>
      </p:sp>
      <p:sp>
        <p:nvSpPr>
          <p:cNvPr id="10" name="Espace réservé du contenu 9"/>
          <p:cNvSpPr>
            <a:spLocks noGrp="1"/>
          </p:cNvSpPr>
          <p:nvPr>
            <p:ph sz="half" idx="1"/>
          </p:nvPr>
        </p:nvSpPr>
        <p:spPr>
          <a:xfrm>
            <a:off x="1103312" y="2060575"/>
            <a:ext cx="4396339" cy="3940175"/>
          </a:xfrm>
        </p:spPr>
        <p:txBody>
          <a:bodyPr>
            <a:normAutofit lnSpcReduction="10000"/>
          </a:bodyPr>
          <a:lstStyle/>
          <a:p>
            <a:pPr lvl="0"/>
            <a:r>
              <a:rPr lang="fr-BE" b="1" dirty="0">
                <a:latin typeface="Agency FB" panose="020B0503020202020204" pitchFamily="34" charset="0"/>
              </a:rPr>
              <a:t>250 euros : Parrainage d’un joueur.</a:t>
            </a:r>
            <a:endParaRPr lang="en-GB" dirty="0">
              <a:latin typeface="Agency FB" panose="020B0503020202020204" pitchFamily="34" charset="0"/>
            </a:endParaRPr>
          </a:p>
          <a:p>
            <a:pPr lvl="0"/>
            <a:r>
              <a:rPr lang="fr-BE" b="1" dirty="0">
                <a:latin typeface="Agency FB" panose="020B0503020202020204" pitchFamily="34" charset="0"/>
              </a:rPr>
              <a:t>500 euros : Spot tv bar.</a:t>
            </a:r>
            <a:endParaRPr lang="en-GB" dirty="0">
              <a:latin typeface="Agency FB" panose="020B0503020202020204" pitchFamily="34" charset="0"/>
            </a:endParaRPr>
          </a:p>
          <a:p>
            <a:pPr lvl="0"/>
            <a:r>
              <a:rPr lang="fr-BE" b="1" dirty="0">
                <a:latin typeface="Agency FB" panose="020B0503020202020204" pitchFamily="34" charset="0"/>
              </a:rPr>
              <a:t>750 euros : 10 ballons d’entrainement.</a:t>
            </a:r>
            <a:endParaRPr lang="en-GB" dirty="0">
              <a:latin typeface="Agency FB" panose="020B0503020202020204" pitchFamily="34" charset="0"/>
            </a:endParaRPr>
          </a:p>
          <a:p>
            <a:pPr lvl="0"/>
            <a:r>
              <a:rPr lang="fr-BE" b="1" dirty="0">
                <a:latin typeface="Agency FB" panose="020B0503020202020204" pitchFamily="34" charset="0"/>
              </a:rPr>
              <a:t>1000 euros : voyage car</a:t>
            </a:r>
            <a:endParaRPr lang="en-GB" dirty="0">
              <a:latin typeface="Agency FB" panose="020B0503020202020204" pitchFamily="34" charset="0"/>
            </a:endParaRPr>
          </a:p>
          <a:p>
            <a:pPr lvl="0"/>
            <a:r>
              <a:rPr lang="fr-BE" b="1" dirty="0">
                <a:latin typeface="Agency FB" panose="020B0503020202020204" pitchFamily="34" charset="0"/>
              </a:rPr>
              <a:t>1250 euros : store bar</a:t>
            </a:r>
            <a:endParaRPr lang="en-GB" dirty="0">
              <a:latin typeface="Agency FB" panose="020B0503020202020204" pitchFamily="34" charset="0"/>
            </a:endParaRPr>
          </a:p>
          <a:p>
            <a:pPr lvl="0"/>
            <a:r>
              <a:rPr lang="fr-BE" b="1" dirty="0">
                <a:latin typeface="Agency FB" panose="020B0503020202020204" pitchFamily="34" charset="0"/>
              </a:rPr>
              <a:t>1500 euros : 10 ballons de match</a:t>
            </a:r>
            <a:endParaRPr lang="en-GB" dirty="0">
              <a:latin typeface="Agency FB" panose="020B0503020202020204" pitchFamily="34" charset="0"/>
            </a:endParaRPr>
          </a:p>
          <a:p>
            <a:pPr lvl="0"/>
            <a:r>
              <a:rPr lang="fr-BE" b="1" dirty="0">
                <a:latin typeface="Agency FB" panose="020B0503020202020204" pitchFamily="34" charset="0"/>
              </a:rPr>
              <a:t>1750 euros : Tonnelle</a:t>
            </a:r>
            <a:endParaRPr lang="en-GB" dirty="0">
              <a:latin typeface="Agency FB" panose="020B0503020202020204" pitchFamily="34" charset="0"/>
            </a:endParaRPr>
          </a:p>
          <a:p>
            <a:pPr lvl="0"/>
            <a:r>
              <a:rPr lang="fr-BE" b="1" dirty="0">
                <a:latin typeface="Agency FB" panose="020B0503020202020204" pitchFamily="34" charset="0"/>
              </a:rPr>
              <a:t>2000 euros : 2 voyages car</a:t>
            </a:r>
            <a:endParaRPr lang="en-GB" dirty="0">
              <a:latin typeface="Agency FB" panose="020B0503020202020204" pitchFamily="34" charset="0"/>
            </a:endParaRPr>
          </a:p>
          <a:p>
            <a:pPr lvl="0"/>
            <a:r>
              <a:rPr lang="fr-BE" b="1" dirty="0">
                <a:latin typeface="Agency FB" panose="020B0503020202020204" pitchFamily="34" charset="0"/>
              </a:rPr>
              <a:t>2250 euros : panneaux terrain</a:t>
            </a:r>
            <a:endParaRPr lang="en-GB" dirty="0">
              <a:latin typeface="Agency FB" panose="020B0503020202020204" pitchFamily="34" charset="0"/>
            </a:endParaRPr>
          </a:p>
          <a:p>
            <a:pPr lvl="0"/>
            <a:r>
              <a:rPr lang="fr-BE" b="1" dirty="0">
                <a:latin typeface="Agency FB" panose="020B0503020202020204" pitchFamily="34" charset="0"/>
              </a:rPr>
              <a:t>2500 euros : Saturday sponsor</a:t>
            </a:r>
            <a:endParaRPr lang="en-GB" dirty="0">
              <a:latin typeface="Agency FB" panose="020B0503020202020204" pitchFamily="34" charset="0"/>
            </a:endParaRPr>
          </a:p>
          <a:p>
            <a:endParaRPr lang="en-GB" dirty="0"/>
          </a:p>
        </p:txBody>
      </p:sp>
      <p:sp>
        <p:nvSpPr>
          <p:cNvPr id="11" name="Espace réservé du contenu 10"/>
          <p:cNvSpPr>
            <a:spLocks noGrp="1"/>
          </p:cNvSpPr>
          <p:nvPr>
            <p:ph sz="half" idx="2"/>
          </p:nvPr>
        </p:nvSpPr>
        <p:spPr>
          <a:xfrm>
            <a:off x="5654492" y="2056092"/>
            <a:ext cx="4654919" cy="4200245"/>
          </a:xfrm>
        </p:spPr>
        <p:txBody>
          <a:bodyPr>
            <a:normAutofit lnSpcReduction="10000"/>
          </a:bodyPr>
          <a:lstStyle/>
          <a:p>
            <a:pPr lvl="0"/>
            <a:r>
              <a:rPr lang="fr-BE" b="1" dirty="0">
                <a:latin typeface="Agency FB" panose="020B0503020202020204" pitchFamily="34" charset="0"/>
              </a:rPr>
              <a:t>2750 euros : panneau tribunes</a:t>
            </a:r>
            <a:endParaRPr lang="en-GB" dirty="0">
              <a:latin typeface="Agency FB" panose="020B0503020202020204" pitchFamily="34" charset="0"/>
            </a:endParaRPr>
          </a:p>
          <a:p>
            <a:pPr lvl="0"/>
            <a:r>
              <a:rPr lang="fr-BE" b="1" dirty="0">
                <a:latin typeface="Agency FB" panose="020B0503020202020204" pitchFamily="34" charset="0"/>
              </a:rPr>
              <a:t>3000 euros : 3 voyages car</a:t>
            </a:r>
            <a:endParaRPr lang="en-GB" dirty="0">
              <a:latin typeface="Agency FB" panose="020B0503020202020204" pitchFamily="34" charset="0"/>
            </a:endParaRPr>
          </a:p>
          <a:p>
            <a:pPr lvl="0"/>
            <a:r>
              <a:rPr lang="fr-BE" b="1" dirty="0">
                <a:latin typeface="Agency FB" panose="020B0503020202020204" pitchFamily="34" charset="0"/>
              </a:rPr>
              <a:t>3250 euros : 4 Protèges poteaux terrain B</a:t>
            </a:r>
            <a:endParaRPr lang="en-GB" dirty="0">
              <a:latin typeface="Agency FB" panose="020B0503020202020204" pitchFamily="34" charset="0"/>
            </a:endParaRPr>
          </a:p>
          <a:p>
            <a:pPr lvl="0"/>
            <a:r>
              <a:rPr lang="fr-BE" b="1" dirty="0">
                <a:latin typeface="Agency FB" panose="020B0503020202020204" pitchFamily="34" charset="0"/>
              </a:rPr>
              <a:t>3500 euros : PLV</a:t>
            </a:r>
            <a:endParaRPr lang="en-GB" dirty="0">
              <a:latin typeface="Agency FB" panose="020B0503020202020204" pitchFamily="34" charset="0"/>
            </a:endParaRPr>
          </a:p>
          <a:p>
            <a:pPr lvl="0"/>
            <a:r>
              <a:rPr lang="fr-BE" b="1" dirty="0">
                <a:latin typeface="Agency FB" panose="020B0503020202020204" pitchFamily="34" charset="0"/>
              </a:rPr>
              <a:t>3750 euros : Sunday sponsor</a:t>
            </a:r>
            <a:endParaRPr lang="en-GB" dirty="0">
              <a:latin typeface="Agency FB" panose="020B0503020202020204" pitchFamily="34" charset="0"/>
            </a:endParaRPr>
          </a:p>
          <a:p>
            <a:pPr lvl="0"/>
            <a:r>
              <a:rPr lang="fr-BE" b="1" dirty="0">
                <a:latin typeface="Agency FB" panose="020B0503020202020204" pitchFamily="34" charset="0"/>
              </a:rPr>
              <a:t>4000 euros : 4 voyages car</a:t>
            </a:r>
            <a:endParaRPr lang="en-GB" dirty="0">
              <a:latin typeface="Agency FB" panose="020B0503020202020204" pitchFamily="34" charset="0"/>
            </a:endParaRPr>
          </a:p>
          <a:p>
            <a:pPr lvl="0"/>
            <a:r>
              <a:rPr lang="fr-BE" b="1" dirty="0">
                <a:latin typeface="Agency FB" panose="020B0503020202020204" pitchFamily="34" charset="0"/>
              </a:rPr>
              <a:t>4250 euros : Logo sur tous les shorts</a:t>
            </a:r>
            <a:endParaRPr lang="en-GB" dirty="0">
              <a:latin typeface="Agency FB" panose="020B0503020202020204" pitchFamily="34" charset="0"/>
            </a:endParaRPr>
          </a:p>
          <a:p>
            <a:pPr lvl="0"/>
            <a:r>
              <a:rPr lang="fr-BE" b="1" dirty="0">
                <a:latin typeface="Agency FB" panose="020B0503020202020204" pitchFamily="34" charset="0"/>
              </a:rPr>
              <a:t>4500 euros : Logo sur les manches de tous les maillots</a:t>
            </a:r>
            <a:endParaRPr lang="en-GB" dirty="0">
              <a:latin typeface="Agency FB" panose="020B0503020202020204" pitchFamily="34" charset="0"/>
            </a:endParaRPr>
          </a:p>
          <a:p>
            <a:pPr lvl="0"/>
            <a:r>
              <a:rPr lang="fr-BE" b="1" dirty="0">
                <a:latin typeface="Agency FB" panose="020B0503020202020204" pitchFamily="34" charset="0"/>
              </a:rPr>
              <a:t>4750 euros : 4 protèges poteaux terrain A</a:t>
            </a:r>
            <a:endParaRPr lang="en-GB"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12" name="ZoneTexte 11"/>
          <p:cNvSpPr txBox="1"/>
          <p:nvPr/>
        </p:nvSpPr>
        <p:spPr>
          <a:xfrm>
            <a:off x="656418" y="1318192"/>
            <a:ext cx="9118202" cy="984885"/>
          </a:xfrm>
          <a:prstGeom prst="rect">
            <a:avLst/>
          </a:prstGeom>
          <a:noFill/>
        </p:spPr>
        <p:txBody>
          <a:bodyPr wrap="none" rtlCol="0">
            <a:spAutoFit/>
          </a:bodyPr>
          <a:lstStyle/>
          <a:p>
            <a:r>
              <a:rPr lang="fr-BE" sz="2000" b="1" dirty="0">
                <a:latin typeface="Agency FB" panose="020B0503020202020204" pitchFamily="34" charset="0"/>
              </a:rPr>
              <a:t>Il existe une de nombreuses possibilités afin de promouvoir nos partenariats avec nos sympathisants, </a:t>
            </a:r>
          </a:p>
          <a:p>
            <a:r>
              <a:rPr lang="fr-BE" sz="2000" b="1" dirty="0">
                <a:latin typeface="Agency FB" panose="020B0503020202020204" pitchFamily="34" charset="0"/>
              </a:rPr>
              <a:t>en voici une liste non exhaustive : </a:t>
            </a:r>
            <a:endParaRPr lang="en-GB" sz="2000" dirty="0">
              <a:latin typeface="Agency FB" panose="020B0503020202020204" pitchFamily="34" charset="0"/>
            </a:endParaRPr>
          </a:p>
          <a:p>
            <a:endParaRPr lang="en-GB" dirty="0"/>
          </a:p>
        </p:txBody>
      </p:sp>
      <p:sp>
        <p:nvSpPr>
          <p:cNvPr id="2" name="ZoneTexte 1">
            <a:extLst>
              <a:ext uri="{FF2B5EF4-FFF2-40B4-BE49-F238E27FC236}">
                <a16:creationId xmlns:a16="http://schemas.microsoft.com/office/drawing/2014/main" id="{550431F8-CED3-E39E-00D1-C39E0D069F76}"/>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813EC01D-6AC8-AC7B-4A86-F793D5744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721511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4" name="Titre 3"/>
          <p:cNvSpPr>
            <a:spLocks noGrp="1"/>
          </p:cNvSpPr>
          <p:nvPr>
            <p:ph type="title"/>
          </p:nvPr>
        </p:nvSpPr>
        <p:spPr>
          <a:xfrm>
            <a:off x="645130" y="662860"/>
            <a:ext cx="9404723" cy="1400530"/>
          </a:xfrm>
        </p:spPr>
        <p:txBody>
          <a:bodyPr/>
          <a:lstStyle/>
          <a:p>
            <a:r>
              <a:rPr lang="fr-BE" sz="4000" dirty="0">
                <a:solidFill>
                  <a:srgbClr val="B00000"/>
                </a:solidFill>
                <a:latin typeface="American Captain" pitchFamily="50" charset="0"/>
              </a:rPr>
              <a:t>CONTACT:</a:t>
            </a:r>
            <a:endParaRPr lang="en-GB" dirty="0"/>
          </a:p>
        </p:txBody>
      </p:sp>
      <p:sp>
        <p:nvSpPr>
          <p:cNvPr id="5" name="Espace réservé du contenu 4"/>
          <p:cNvSpPr>
            <a:spLocks noGrp="1"/>
          </p:cNvSpPr>
          <p:nvPr>
            <p:ph idx="1"/>
          </p:nvPr>
        </p:nvSpPr>
        <p:spPr/>
        <p:txBody>
          <a:bodyPr/>
          <a:lstStyle/>
          <a:p>
            <a:r>
              <a:rPr lang="fr-BE" dirty="0">
                <a:latin typeface="Agency FB" panose="020B0503020202020204" pitchFamily="34" charset="0"/>
              </a:rPr>
              <a:t>Valentin </a:t>
            </a:r>
            <a:r>
              <a:rPr lang="fr-BE" dirty="0" err="1">
                <a:latin typeface="Agency FB" panose="020B0503020202020204" pitchFamily="34" charset="0"/>
              </a:rPr>
              <a:t>Vandeweerd</a:t>
            </a:r>
            <a:r>
              <a:rPr lang="fr-BE" dirty="0"/>
              <a:t>:       </a:t>
            </a:r>
            <a:r>
              <a:rPr lang="fr-BE" dirty="0">
                <a:latin typeface="Agency FB" panose="020B0503020202020204" pitchFamily="34" charset="0"/>
              </a:rPr>
              <a:t>0499/89.33.91</a:t>
            </a:r>
          </a:p>
          <a:p>
            <a:pPr marL="0" indent="0">
              <a:buNone/>
            </a:pPr>
            <a:r>
              <a:rPr lang="fr-BE" dirty="0"/>
              <a:t>                                      </a:t>
            </a:r>
            <a:r>
              <a:rPr lang="fr-BE" dirty="0">
                <a:latin typeface="Agency FB" panose="020B0503020202020204" pitchFamily="34" charset="0"/>
              </a:rPr>
              <a:t>president.e.rugbyliege@gmail.com</a:t>
            </a:r>
          </a:p>
          <a:p>
            <a:r>
              <a:rPr lang="fr-BE" dirty="0">
                <a:latin typeface="Agency FB" panose="020B0503020202020204" pitchFamily="34" charset="0"/>
              </a:rPr>
              <a:t>Jean-Luc Bonhomme:          0499/05.51.57</a:t>
            </a:r>
          </a:p>
          <a:p>
            <a:pPr marL="0" indent="0">
              <a:buNone/>
            </a:pPr>
            <a:r>
              <a:rPr lang="fr-BE" dirty="0">
                <a:latin typeface="Agency FB" panose="020B0503020202020204" pitchFamily="34" charset="0"/>
              </a:rPr>
              <a:t>                                                       jlb.bonhomme@gmail.com</a:t>
            </a:r>
          </a:p>
          <a:p>
            <a:r>
              <a:rPr lang="fr-BE" dirty="0">
                <a:latin typeface="Agency FB" panose="020B0503020202020204" pitchFamily="34" charset="0"/>
              </a:rPr>
              <a:t>Laurent Van </a:t>
            </a:r>
            <a:r>
              <a:rPr lang="fr-BE" dirty="0" err="1">
                <a:latin typeface="Agency FB" panose="020B0503020202020204" pitchFamily="34" charset="0"/>
              </a:rPr>
              <a:t>Uffelen</a:t>
            </a:r>
            <a:r>
              <a:rPr lang="fr-BE" dirty="0">
                <a:latin typeface="Agency FB" panose="020B0503020202020204" pitchFamily="34" charset="0"/>
              </a:rPr>
              <a:t>:            0477/68.00.05</a:t>
            </a:r>
          </a:p>
          <a:p>
            <a:pPr marL="0" indent="0">
              <a:buNone/>
            </a:pPr>
            <a:r>
              <a:rPr lang="fr-BE" dirty="0">
                <a:latin typeface="Agency FB" panose="020B0503020202020204" pitchFamily="34" charset="0"/>
              </a:rPr>
              <a:t>                                                       laurent.vanuffelen@skynet.be</a:t>
            </a:r>
          </a:p>
          <a:p>
            <a:r>
              <a:rPr lang="fr-BE" dirty="0">
                <a:latin typeface="Agency FB" panose="020B0503020202020204" pitchFamily="34" charset="0"/>
              </a:rPr>
              <a:t>Sponsoring:         sponsoring.rugbyliege@gmail.com</a:t>
            </a:r>
            <a:endParaRPr lang="en-GB" dirty="0">
              <a:latin typeface="Agency FB" panose="020B0503020202020204" pitchFamily="34" charset="0"/>
            </a:endParaRPr>
          </a:p>
        </p:txBody>
      </p:sp>
      <p:pic>
        <p:nvPicPr>
          <p:cNvPr id="14" name="Image 13"/>
          <p:cNvPicPr>
            <a:picLocks noChangeAspect="1"/>
          </p:cNvPicPr>
          <p:nvPr/>
        </p:nvPicPr>
        <p:blipFill>
          <a:blip r:embed="rId7"/>
          <a:stretch>
            <a:fillRect/>
          </a:stretch>
        </p:blipFill>
        <p:spPr>
          <a:xfrm>
            <a:off x="3479128" y="3834273"/>
            <a:ext cx="219635" cy="219635"/>
          </a:xfrm>
          <a:prstGeom prst="rect">
            <a:avLst/>
          </a:prstGeom>
        </p:spPr>
      </p:pic>
      <p:pic>
        <p:nvPicPr>
          <p:cNvPr id="15" name="Image 14"/>
          <p:cNvPicPr>
            <a:picLocks noChangeAspect="1"/>
          </p:cNvPicPr>
          <p:nvPr/>
        </p:nvPicPr>
        <p:blipFill>
          <a:blip r:embed="rId7"/>
          <a:stretch>
            <a:fillRect/>
          </a:stretch>
        </p:blipFill>
        <p:spPr>
          <a:xfrm>
            <a:off x="3480646" y="3020464"/>
            <a:ext cx="219635" cy="219635"/>
          </a:xfrm>
          <a:prstGeom prst="rect">
            <a:avLst/>
          </a:prstGeom>
        </p:spPr>
      </p:pic>
      <p:pic>
        <p:nvPicPr>
          <p:cNvPr id="16" name="Image 15"/>
          <p:cNvPicPr>
            <a:picLocks noChangeAspect="1"/>
          </p:cNvPicPr>
          <p:nvPr/>
        </p:nvPicPr>
        <p:blipFill>
          <a:blip r:embed="rId7"/>
          <a:stretch>
            <a:fillRect/>
          </a:stretch>
        </p:blipFill>
        <p:spPr>
          <a:xfrm>
            <a:off x="3479128" y="2123062"/>
            <a:ext cx="219635" cy="219635"/>
          </a:xfrm>
          <a:prstGeom prst="rect">
            <a:avLst/>
          </a:prstGeom>
        </p:spPr>
      </p:pic>
      <p:pic>
        <p:nvPicPr>
          <p:cNvPr id="17" name="Picture 1233"/>
          <p:cNvPicPr/>
          <p:nvPr/>
        </p:nvPicPr>
        <p:blipFill>
          <a:blip r:embed="rId3"/>
          <a:stretch>
            <a:fillRect/>
          </a:stretch>
        </p:blipFill>
        <p:spPr>
          <a:xfrm>
            <a:off x="3479128" y="2580797"/>
            <a:ext cx="323001" cy="173340"/>
          </a:xfrm>
          <a:prstGeom prst="rect">
            <a:avLst/>
          </a:prstGeom>
        </p:spPr>
      </p:pic>
      <p:pic>
        <p:nvPicPr>
          <p:cNvPr id="18" name="Picture 1233"/>
          <p:cNvPicPr/>
          <p:nvPr/>
        </p:nvPicPr>
        <p:blipFill>
          <a:blip r:embed="rId3"/>
          <a:stretch>
            <a:fillRect/>
          </a:stretch>
        </p:blipFill>
        <p:spPr>
          <a:xfrm>
            <a:off x="3479128" y="3505425"/>
            <a:ext cx="323001" cy="173340"/>
          </a:xfrm>
          <a:prstGeom prst="rect">
            <a:avLst/>
          </a:prstGeom>
        </p:spPr>
      </p:pic>
      <p:pic>
        <p:nvPicPr>
          <p:cNvPr id="19" name="Picture 1233"/>
          <p:cNvPicPr/>
          <p:nvPr/>
        </p:nvPicPr>
        <p:blipFill>
          <a:blip r:embed="rId3"/>
          <a:stretch>
            <a:fillRect/>
          </a:stretch>
        </p:blipFill>
        <p:spPr>
          <a:xfrm>
            <a:off x="3479128" y="4328651"/>
            <a:ext cx="323001" cy="173340"/>
          </a:xfrm>
          <a:prstGeom prst="rect">
            <a:avLst/>
          </a:prstGeom>
        </p:spPr>
      </p:pic>
      <p:pic>
        <p:nvPicPr>
          <p:cNvPr id="20" name="Picture 1233"/>
          <p:cNvPicPr/>
          <p:nvPr/>
        </p:nvPicPr>
        <p:blipFill>
          <a:blip r:embed="rId3"/>
          <a:stretch>
            <a:fillRect/>
          </a:stretch>
        </p:blipFill>
        <p:spPr>
          <a:xfrm>
            <a:off x="2532679" y="4794611"/>
            <a:ext cx="323001" cy="173340"/>
          </a:xfrm>
          <a:prstGeom prst="rect">
            <a:avLst/>
          </a:prstGeom>
        </p:spPr>
      </p:pic>
      <p:sp>
        <p:nvSpPr>
          <p:cNvPr id="2" name="ZoneTexte 1">
            <a:extLst>
              <a:ext uri="{FF2B5EF4-FFF2-40B4-BE49-F238E27FC236}">
                <a16:creationId xmlns:a16="http://schemas.microsoft.com/office/drawing/2014/main" id="{D6413BDE-5B4C-8522-DF9C-B2D65E696E9D}"/>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D9CF81F4-A417-222B-8C6F-405A7C06F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539093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0228" y="1117058"/>
            <a:ext cx="9404723" cy="1400530"/>
          </a:xfrm>
        </p:spPr>
        <p:txBody>
          <a:bodyPr/>
          <a:lstStyle/>
          <a:p>
            <a:r>
              <a:rPr lang="fr-BE" sz="4400" dirty="0" err="1">
                <a:solidFill>
                  <a:srgbClr val="B00000"/>
                </a:solidFill>
                <a:latin typeface="American Captain" pitchFamily="50" charset="0"/>
              </a:rPr>
              <a:t>Preambule</a:t>
            </a:r>
            <a:r>
              <a:rPr lang="fr-BE" sz="4400" dirty="0">
                <a:solidFill>
                  <a:srgbClr val="B00000"/>
                </a:solidFill>
                <a:latin typeface="American Captain" pitchFamily="50" charset="0"/>
              </a:rPr>
              <a:t>:</a:t>
            </a:r>
            <a:endParaRPr lang="en-GB" sz="4400" dirty="0">
              <a:solidFill>
                <a:srgbClr val="B00000"/>
              </a:solidFill>
              <a:latin typeface="American Captain" pitchFamily="50" charset="0"/>
            </a:endParaRPr>
          </a:p>
        </p:txBody>
      </p:sp>
      <p:sp>
        <p:nvSpPr>
          <p:cNvPr id="5" name="Espace réservé du contenu 4"/>
          <p:cNvSpPr>
            <a:spLocks noGrp="1"/>
          </p:cNvSpPr>
          <p:nvPr>
            <p:ph idx="1"/>
          </p:nvPr>
        </p:nvSpPr>
        <p:spPr/>
        <p:txBody>
          <a:bodyPr/>
          <a:lstStyle/>
          <a:p>
            <a:pPr marL="0" indent="0">
              <a:buNone/>
            </a:pPr>
            <a:r>
              <a:rPr lang="fr-BE" sz="2400" b="1" dirty="0">
                <a:solidFill>
                  <a:srgbClr val="B00000"/>
                </a:solidFill>
                <a:latin typeface="Agency FB" panose="020B0503020202020204" pitchFamily="34" charset="0"/>
              </a:rPr>
              <a:t>Le RFCL RUGBY LIEGE</a:t>
            </a:r>
            <a:r>
              <a:rPr lang="fr-BE" sz="2400" b="1" dirty="0">
                <a:latin typeface="Agency FB" panose="020B0503020202020204" pitchFamily="34" charset="0"/>
              </a:rPr>
              <a:t>, </a:t>
            </a:r>
            <a:r>
              <a:rPr lang="fr-BE" sz="2400" dirty="0">
                <a:latin typeface="Agency FB" panose="020B0503020202020204" pitchFamily="34" charset="0"/>
              </a:rPr>
              <a:t>sous l’impulsion de son nouveau président : Valentin VANDEWEERD, vous présente aujourd’hui la première phase de développement d’un plan plus ambitieux portant sur les 7 prochaines années, soit jusqu’en 2030, année de l’Agenda mondial pour un monde plus durable et le bicentenaire de la Belgique.</a:t>
            </a:r>
            <a:endParaRPr lang="en-GB" sz="2400" dirty="0">
              <a:latin typeface="Agency FB" panose="020B0503020202020204" pitchFamily="34" charset="0"/>
            </a:endParaRPr>
          </a:p>
          <a:p>
            <a:pPr marL="0" indent="0">
              <a:buNone/>
            </a:pPr>
            <a:r>
              <a:rPr lang="fr-BE" sz="2400" dirty="0">
                <a:latin typeface="Agency FB" panose="020B0503020202020204" pitchFamily="34" charset="0"/>
              </a:rPr>
              <a:t>Pour rappel, </a:t>
            </a:r>
            <a:r>
              <a:rPr lang="fr-BE" sz="2400" b="1" dirty="0">
                <a:latin typeface="Agency FB" panose="020B0503020202020204" pitchFamily="34" charset="0"/>
              </a:rPr>
              <a:t>le RFCL RUGBY LIEGE </a:t>
            </a:r>
            <a:r>
              <a:rPr lang="fr-BE" sz="2400" dirty="0">
                <a:latin typeface="Agency FB" panose="020B0503020202020204" pitchFamily="34" charset="0"/>
              </a:rPr>
              <a:t>joue un rôle important dans le développement du sport et de la citoyenneté en région liégeoise. A ce titre, il doit continuer à se développer pour le bien être de notre région.</a:t>
            </a:r>
            <a:endParaRPr lang="en-GB" sz="2400" dirty="0">
              <a:latin typeface="Agency FB" panose="020B0503020202020204"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E4D07926-8786-ADDB-E5D2-6CB59D940507}"/>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8381D8B0-D126-251C-D180-BA21E8C4C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3144109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9" name="ZoneTexte 28"/>
          <p:cNvSpPr txBox="1"/>
          <p:nvPr/>
        </p:nvSpPr>
        <p:spPr>
          <a:xfrm>
            <a:off x="2275765" y="339695"/>
            <a:ext cx="6736139" cy="646331"/>
          </a:xfrm>
          <a:prstGeom prst="rect">
            <a:avLst/>
          </a:prstGeom>
          <a:noFill/>
        </p:spPr>
        <p:txBody>
          <a:bodyPr wrap="none" rtlCol="0">
            <a:spAutoFit/>
          </a:bodyPr>
          <a:lstStyle/>
          <a:p>
            <a:r>
              <a:rPr lang="fr-BE" dirty="0"/>
              <a:t>INTÉGRITÉ | DISCIPLINE | RESPECT | PASSION | SOLIDARITÉ </a:t>
            </a:r>
            <a:endParaRPr lang="en-GB" dirty="0"/>
          </a:p>
          <a:p>
            <a:endParaRPr lang="en-GB" dirty="0"/>
          </a:p>
        </p:txBody>
      </p:sp>
      <p:pic>
        <p:nvPicPr>
          <p:cNvPr id="8" name="Image 7"/>
          <p:cNvPicPr/>
          <p:nvPr/>
        </p:nvPicPr>
        <p:blipFill>
          <a:blip r:embed="rId7">
            <a:extLst>
              <a:ext uri="{28A0092B-C50C-407E-A947-70E740481C1C}">
                <a14:useLocalDpi xmlns:a14="http://schemas.microsoft.com/office/drawing/2010/main" val="0"/>
              </a:ext>
            </a:extLst>
          </a:blip>
          <a:srcRect/>
          <a:stretch>
            <a:fillRect/>
          </a:stretch>
        </p:blipFill>
        <p:spPr bwMode="auto">
          <a:xfrm>
            <a:off x="2763474" y="2250383"/>
            <a:ext cx="5760720" cy="2362835"/>
          </a:xfrm>
          <a:prstGeom prst="rect">
            <a:avLst/>
          </a:prstGeom>
          <a:noFill/>
        </p:spPr>
      </p:pic>
      <p:pic>
        <p:nvPicPr>
          <p:cNvPr id="2" name="Image 1" descr="Une image contenant capture d’écran, Caractère coloré, Rectangle, carré&#10;&#10;Description générée automatiquement">
            <a:extLst>
              <a:ext uri="{FF2B5EF4-FFF2-40B4-BE49-F238E27FC236}">
                <a16:creationId xmlns:a16="http://schemas.microsoft.com/office/drawing/2014/main" id="{0221A8E9-50FB-2313-8DDD-71B2792EAD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400741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170563" y="1228792"/>
            <a:ext cx="8946541" cy="4195481"/>
          </a:xfrm>
        </p:spPr>
        <p:txBody>
          <a:bodyPr>
            <a:normAutofit/>
          </a:bodyPr>
          <a:lstStyle/>
          <a:p>
            <a:pPr marL="0" indent="0">
              <a:buNone/>
            </a:pPr>
            <a:r>
              <a:rPr lang="fr-BE" dirty="0">
                <a:latin typeface="Agency FB" panose="020B0503020202020204" pitchFamily="34" charset="0"/>
              </a:rPr>
              <a:t>Doyen des clubs wallons, passionnément rugby depuis 1958, </a:t>
            </a:r>
            <a:r>
              <a:rPr lang="fr-BE" b="1" dirty="0">
                <a:latin typeface="Agency FB" panose="020B0503020202020204" pitchFamily="34" charset="0"/>
              </a:rPr>
              <a:t>le RFCL RUGBY LIEGE </a:t>
            </a:r>
            <a:r>
              <a:rPr lang="fr-BE" dirty="0">
                <a:latin typeface="Agency FB" panose="020B0503020202020204" pitchFamily="34" charset="0"/>
              </a:rPr>
              <a:t>a été le premier à promouvoir ce sport qui, aujourd’hui, commence à avoir le vent en poupe, un peu comme le hockey sur gazon, il y a 20 ans.</a:t>
            </a:r>
            <a:endParaRPr lang="en-GB" dirty="0">
              <a:latin typeface="Agency FB" panose="020B0503020202020204" pitchFamily="34" charset="0"/>
            </a:endParaRPr>
          </a:p>
          <a:p>
            <a:pPr marL="0" indent="0">
              <a:buNone/>
            </a:pPr>
            <a:r>
              <a:rPr lang="fr-BE" dirty="0">
                <a:latin typeface="Agency FB" panose="020B0503020202020204" pitchFamily="34" charset="0"/>
              </a:rPr>
              <a:t>La pratique du rugby est définitivement conseillée pour les filles et les garçons depuis leur plus jeune âge, afin d’acquérir le plus de compétences possibles comme l’équilibre, la force, la vitesse, l’endurance, la concentration, le réflexe et la discipline. </a:t>
            </a:r>
            <a:endParaRPr lang="en-GB" dirty="0">
              <a:latin typeface="Agency FB" panose="020B0503020202020204" pitchFamily="34" charset="0"/>
            </a:endParaRPr>
          </a:p>
          <a:p>
            <a:pPr marL="0" indent="0">
              <a:buNone/>
            </a:pPr>
            <a:r>
              <a:rPr lang="fr-BE" dirty="0">
                <a:latin typeface="Agency FB" panose="020B0503020202020204" pitchFamily="34" charset="0"/>
              </a:rPr>
              <a:t>Mais aussi la perte de poids compensée par le développement musculaire.</a:t>
            </a:r>
          </a:p>
          <a:p>
            <a:pPr marL="0" indent="0">
              <a:buNone/>
            </a:pPr>
            <a:r>
              <a:rPr lang="fr-BE" dirty="0">
                <a:latin typeface="Agency FB" panose="020B0503020202020204" pitchFamily="34" charset="0"/>
              </a:rPr>
              <a:t>Le rugby est le sixième sport le plus pratiqué au monde. Après le football, le basketball, le cricket, le tennis et l’athlétisme. C’est le 4 </a:t>
            </a:r>
            <a:r>
              <a:rPr lang="fr-BE" dirty="0" err="1">
                <a:latin typeface="Agency FB" panose="020B0503020202020204" pitchFamily="34" charset="0"/>
              </a:rPr>
              <a:t>ème</a:t>
            </a:r>
            <a:r>
              <a:rPr lang="fr-BE" dirty="0">
                <a:latin typeface="Agency FB" panose="020B0503020202020204" pitchFamily="34" charset="0"/>
              </a:rPr>
              <a:t> en tant que sport collectif.</a:t>
            </a:r>
            <a:endParaRPr lang="en-GB" dirty="0">
              <a:latin typeface="Agency FB" panose="020B0503020202020204" pitchFamily="34" charset="0"/>
            </a:endParaRPr>
          </a:p>
          <a:p>
            <a:pPr marL="0" indent="0">
              <a:buNone/>
            </a:pPr>
            <a:r>
              <a:rPr lang="fr-BE" dirty="0">
                <a:latin typeface="Agency FB" panose="020B0503020202020204" pitchFamily="34" charset="0"/>
              </a:rPr>
              <a:t>Le rugby a un public estimé à 500 millions de fans contre 4 milliards pour le football. </a:t>
            </a:r>
            <a:endParaRPr lang="en-GB" dirty="0">
              <a:latin typeface="Agency FB" panose="020B0503020202020204" pitchFamily="34" charset="0"/>
            </a:endParaRPr>
          </a:p>
          <a:p>
            <a:pPr marL="0" indent="0">
              <a:buNone/>
            </a:pPr>
            <a:endParaRPr lang="en-GB" dirty="0"/>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CCBC13CE-ABF6-A92C-57D2-DB94EA70FAD3}"/>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06F2E33B-7697-D251-85DE-4D70774CB2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504687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pPr marL="0" indent="0">
              <a:buNone/>
            </a:pPr>
            <a:r>
              <a:rPr lang="fr-BE" sz="2400" b="1" dirty="0">
                <a:solidFill>
                  <a:srgbClr val="B00000"/>
                </a:solidFill>
                <a:latin typeface="Bebas Neue" panose="020B0606020202050201" pitchFamily="34" charset="0"/>
              </a:rPr>
              <a:t>WORLD RUGBY</a:t>
            </a:r>
            <a:r>
              <a:rPr lang="fr-BE" sz="2400" dirty="0">
                <a:solidFill>
                  <a:srgbClr val="B00000"/>
                </a:solidFill>
                <a:latin typeface="Bebas Neue" panose="020B0606020202050201" pitchFamily="34" charset="0"/>
              </a:rPr>
              <a:t> </a:t>
            </a:r>
            <a:r>
              <a:rPr lang="fr-BE" sz="2400" dirty="0">
                <a:latin typeface="Bebas Neue" panose="020B0606020202050201" pitchFamily="34" charset="0"/>
              </a:rPr>
              <a:t>est sa fédération mondiale avec 132 nations adhérentes.</a:t>
            </a:r>
            <a:endParaRPr lang="en-GB" sz="2400" dirty="0">
              <a:latin typeface="Bebas Neue" panose="020B0606020202050201" pitchFamily="34" charset="0"/>
            </a:endParaRPr>
          </a:p>
          <a:p>
            <a:pPr marL="0" indent="0">
              <a:buNone/>
            </a:pPr>
            <a:r>
              <a:rPr lang="fr-BE" sz="2400" dirty="0">
                <a:latin typeface="Bebas Neue" panose="020B0606020202050201" pitchFamily="34" charset="0"/>
              </a:rPr>
              <a:t>Intégrité-Discipline-Respect-Passion et Solidarité sont les valeurs promues par le rugby.</a:t>
            </a:r>
            <a:endParaRPr lang="en-GB" sz="2400" dirty="0">
              <a:latin typeface="Bebas Neue" panose="020B0606020202050201" pitchFamily="34" charset="0"/>
            </a:endParaRPr>
          </a:p>
          <a:p>
            <a:pPr marL="0" indent="0">
              <a:buNone/>
            </a:pPr>
            <a:r>
              <a:rPr lang="fr-BE" sz="2400" dirty="0">
                <a:latin typeface="Bebas Neue" panose="020B0606020202050201" pitchFamily="34" charset="0"/>
              </a:rPr>
              <a:t>La Belgique est aujourd’hui 23 </a:t>
            </a:r>
            <a:r>
              <a:rPr lang="fr-BE" sz="2400" dirty="0" err="1">
                <a:latin typeface="Bebas Neue" panose="020B0606020202050201" pitchFamily="34" charset="0"/>
              </a:rPr>
              <a:t>ème</a:t>
            </a:r>
            <a:r>
              <a:rPr lang="fr-BE" sz="2400" dirty="0">
                <a:latin typeface="Bebas Neue" panose="020B0606020202050201" pitchFamily="34" charset="0"/>
              </a:rPr>
              <a:t> au classement mondial mais n’a jamais participé à la finale de la coupe du monde de rugby.</a:t>
            </a:r>
            <a:endParaRPr lang="en-GB" sz="2400" dirty="0">
              <a:latin typeface="Bebas Neue" panose="020B0606020202050201" pitchFamily="34" charset="0"/>
            </a:endParaRPr>
          </a:p>
          <a:p>
            <a:pPr marL="0" indent="0">
              <a:buNone/>
            </a:pPr>
            <a:r>
              <a:rPr lang="fr-BE" sz="2400" b="1" dirty="0">
                <a:solidFill>
                  <a:srgbClr val="B00000"/>
                </a:solidFill>
                <a:latin typeface="Bebas Neue" panose="020B0606020202050201" pitchFamily="34" charset="0"/>
              </a:rPr>
              <a:t>RUGBY EUROPE</a:t>
            </a:r>
            <a:r>
              <a:rPr lang="fr-BE" sz="2400" b="1" dirty="0">
                <a:latin typeface="Bebas Neue" panose="020B0606020202050201" pitchFamily="34" charset="0"/>
              </a:rPr>
              <a:t> :</a:t>
            </a:r>
            <a:r>
              <a:rPr lang="fr-BE" sz="2400" dirty="0">
                <a:latin typeface="Bebas Neue" panose="020B0606020202050201" pitchFamily="34" charset="0"/>
              </a:rPr>
              <a:t> 38 membres et 3 associés. 3 millions de joueurs en Europe. La plus grande des associations régionales de World Rugby</a:t>
            </a:r>
            <a:endParaRPr lang="en-GB" sz="2400"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E62023EE-7D6A-DC06-A1DC-700358E7A42F}"/>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6892E19C-02E6-1D26-C33E-3EC397293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23447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a:bodyPr>
          <a:lstStyle/>
          <a:p>
            <a:pPr marL="0" indent="0">
              <a:buNone/>
            </a:pPr>
            <a:r>
              <a:rPr lang="fr-BE" sz="2400" b="1" dirty="0">
                <a:solidFill>
                  <a:srgbClr val="B00000"/>
                </a:solidFill>
                <a:latin typeface="Bebas Neue" panose="020B0606020202050201" pitchFamily="34" charset="0"/>
              </a:rPr>
              <a:t>BELGIUM RUGBY</a:t>
            </a:r>
            <a:r>
              <a:rPr lang="fr-BE" sz="2400" dirty="0">
                <a:solidFill>
                  <a:srgbClr val="B00000"/>
                </a:solidFill>
                <a:latin typeface="Bebas Neue" panose="020B0606020202050201" pitchFamily="34" charset="0"/>
              </a:rPr>
              <a:t> </a:t>
            </a:r>
            <a:r>
              <a:rPr lang="fr-BE" sz="2400" dirty="0">
                <a:latin typeface="Bebas Neue" panose="020B0606020202050201" pitchFamily="34" charset="0"/>
              </a:rPr>
              <a:t>est la fédération belge de rugby. Fondée en 1931. </a:t>
            </a:r>
          </a:p>
          <a:p>
            <a:pPr marL="0" indent="0">
              <a:buNone/>
            </a:pPr>
            <a:endParaRPr lang="en-GB" sz="2400" dirty="0">
              <a:latin typeface="Bebas Neue" panose="020B0606020202050201" pitchFamily="34" charset="0"/>
            </a:endParaRPr>
          </a:p>
          <a:p>
            <a:pPr marL="0" indent="0">
              <a:buNone/>
            </a:pPr>
            <a:r>
              <a:rPr lang="fr-BE" sz="2400" dirty="0">
                <a:latin typeface="Bebas Neue" panose="020B0606020202050201" pitchFamily="34" charset="0"/>
              </a:rPr>
              <a:t>C’est l’organisation d’un tournoi international de rugby, lors de l’exposition universelle de 1958 qui a permis au rugby de se développer en Belgique.</a:t>
            </a:r>
            <a:endParaRPr lang="en-GB" sz="2400" dirty="0">
              <a:latin typeface="Bebas Neue" panose="020B0606020202050201" pitchFamily="34" charset="0"/>
            </a:endParaRPr>
          </a:p>
          <a:p>
            <a:pPr marL="0" indent="0">
              <a:buNone/>
            </a:pPr>
            <a:r>
              <a:rPr lang="fr-BE" sz="2400" dirty="0">
                <a:latin typeface="Bebas Neue" panose="020B0606020202050201" pitchFamily="34" charset="0"/>
              </a:rPr>
              <a:t>La communauté du rugby en Belgique compte environ 50.000 personnes. Il existe une véritable passion pour ce jeu. D’autre part, l’aspect haute performance du jeu s’est également fortement amélioré avec 51 Clubs, 13.000 joueurs.</a:t>
            </a:r>
            <a:endParaRPr lang="en-GB" sz="2400" dirty="0">
              <a:latin typeface="Bebas Neue" panose="020B0606020202050201" pitchFamily="34" charset="0"/>
            </a:endParaRPr>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A3DB041D-C704-30AC-EB38-A4531EF9B701}"/>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37A3BC62-BDB7-C6D5-0D14-06142A0C30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197900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pPr marL="0" indent="0">
              <a:buNone/>
            </a:pPr>
            <a:r>
              <a:rPr lang="fr-BE" b="1" dirty="0">
                <a:solidFill>
                  <a:srgbClr val="B00000"/>
                </a:solidFill>
                <a:latin typeface="Bebas Neue" panose="020B0606020202050201" pitchFamily="34" charset="0"/>
              </a:rPr>
              <a:t>La Ligue Belge Francophone de Rugby</a:t>
            </a:r>
            <a:r>
              <a:rPr lang="fr-BE" dirty="0">
                <a:solidFill>
                  <a:srgbClr val="B00000"/>
                </a:solidFill>
                <a:latin typeface="Bebas Neue" panose="020B0606020202050201" pitchFamily="34" charset="0"/>
              </a:rPr>
              <a:t> </a:t>
            </a:r>
            <a:r>
              <a:rPr lang="fr-BE" dirty="0">
                <a:latin typeface="Bebas Neue" panose="020B0606020202050201" pitchFamily="34" charset="0"/>
              </a:rPr>
              <a:t>et son centre de formation sont nos partenaires au niveau de la communauté française.</a:t>
            </a:r>
            <a:endParaRPr lang="en-GB" dirty="0">
              <a:latin typeface="Bebas Neue" panose="020B0606020202050201" pitchFamily="34" charset="0"/>
            </a:endParaRPr>
          </a:p>
          <a:p>
            <a:pPr marL="0" indent="0">
              <a:buNone/>
            </a:pPr>
            <a:r>
              <a:rPr lang="fr-BE" dirty="0">
                <a:latin typeface="Bebas Neue" panose="020B0606020202050201" pitchFamily="34" charset="0"/>
              </a:rPr>
              <a:t>Le rugby à XV est un sport qui connait un intérêt croissant. Il possède aujourd’hui un championnat structuré. L’audience TV de la coupe du monde de rugby 2023 a été spectaculaire, atteignant jusqu’à 62,1 % de parts de marché pour le match d’ouverture. Du jamais vu.</a:t>
            </a:r>
            <a:endParaRPr lang="en-GB"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2A4E0F4C-E52D-20FC-08C5-61DE02D3EFC2}"/>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0B13943E-3B74-888A-103F-71C49016ED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280425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88168" y="1523641"/>
            <a:ext cx="9404723" cy="1400530"/>
          </a:xfrm>
        </p:spPr>
        <p:txBody>
          <a:bodyPr/>
          <a:lstStyle/>
          <a:p>
            <a:pPr algn="ctr"/>
            <a:r>
              <a:rPr lang="fr-BE" sz="4400" b="1" dirty="0">
                <a:solidFill>
                  <a:srgbClr val="B00000"/>
                </a:solidFill>
                <a:latin typeface="Bebas Neue" panose="020B0606020202050201" pitchFamily="34" charset="0"/>
              </a:rPr>
              <a:t>Voilà pourquoi nous proposons à nos futurs partenaires d’entrer dans la mêlée.</a:t>
            </a:r>
            <a:r>
              <a:rPr lang="fr-BE" sz="4400" dirty="0">
                <a:solidFill>
                  <a:srgbClr val="B00000"/>
                </a:solidFill>
                <a:latin typeface="Bebas Neue" panose="020B0606020202050201" pitchFamily="34" charset="0"/>
              </a:rPr>
              <a:t> </a:t>
            </a:r>
            <a:br>
              <a:rPr lang="en-GB" dirty="0">
                <a:latin typeface="Bebas Neue" panose="020B0606020202050201" pitchFamily="34" charset="0"/>
              </a:rPr>
            </a:br>
            <a:endParaRPr lang="en-GB" dirty="0">
              <a:latin typeface="Bebas Neue" panose="020B0606020202050201" pitchFamily="34" charset="0"/>
            </a:endParaRPr>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06A53CBE-68CF-CD05-4D13-171864EB9D82}"/>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5" name="Image 4" descr="Une image contenant sport, rugby, football, plein air&#10;&#10;Description générée automatiquement">
            <a:extLst>
              <a:ext uri="{FF2B5EF4-FFF2-40B4-BE49-F238E27FC236}">
                <a16:creationId xmlns:a16="http://schemas.microsoft.com/office/drawing/2014/main" id="{FDD6E413-81BC-BB52-6D9E-ECD6373AB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8958" y="3045554"/>
            <a:ext cx="3763144" cy="2508150"/>
          </a:xfrm>
          <a:prstGeom prst="rect">
            <a:avLst/>
          </a:prstGeom>
        </p:spPr>
      </p:pic>
      <p:pic>
        <p:nvPicPr>
          <p:cNvPr id="6" name="Image 5" descr="Une image contenant capture d’écran, Caractère coloré, Rectangle, carré&#10;&#10;Description générée automatiquement">
            <a:extLst>
              <a:ext uri="{FF2B5EF4-FFF2-40B4-BE49-F238E27FC236}">
                <a16:creationId xmlns:a16="http://schemas.microsoft.com/office/drawing/2014/main" id="{4C5AC4A6-F658-FA73-5BC3-283C5A39C2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4206048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0228" y="1193028"/>
            <a:ext cx="9404723" cy="1400530"/>
          </a:xfrm>
        </p:spPr>
        <p:txBody>
          <a:bodyPr/>
          <a:lstStyle/>
          <a:p>
            <a:r>
              <a:rPr lang="fr-BE" sz="4400" b="1" dirty="0">
                <a:solidFill>
                  <a:srgbClr val="B00000"/>
                </a:solidFill>
                <a:latin typeface="American Captain" pitchFamily="50" charset="0"/>
              </a:rPr>
              <a:t>Notre offre sponsoring :</a:t>
            </a:r>
            <a:br>
              <a:rPr lang="en-GB" dirty="0"/>
            </a:br>
            <a:endParaRPr lang="en-GB" dirty="0"/>
          </a:p>
        </p:txBody>
      </p:sp>
      <p:sp>
        <p:nvSpPr>
          <p:cNvPr id="5" name="Espace réservé du contenu 4"/>
          <p:cNvSpPr>
            <a:spLocks noGrp="1"/>
          </p:cNvSpPr>
          <p:nvPr>
            <p:ph idx="1"/>
          </p:nvPr>
        </p:nvSpPr>
        <p:spPr/>
        <p:txBody>
          <a:bodyPr/>
          <a:lstStyle/>
          <a:p>
            <a:pPr marL="0" indent="0">
              <a:buNone/>
            </a:pPr>
            <a:r>
              <a:rPr lang="fr-BE" sz="2400" dirty="0">
                <a:latin typeface="Bebas Neue" panose="020B0606020202050201" pitchFamily="34" charset="0"/>
              </a:rPr>
              <a:t>Afin de clarifier son offre et de limiter le nombre de sponsors au strict nécessaire, le RFCL Rugby a décidé de partager son offre comme suit :</a:t>
            </a:r>
            <a:endParaRPr lang="en-GB" sz="2400" dirty="0">
              <a:latin typeface="Bebas Neue" panose="020B0606020202050201" pitchFamily="34" charset="0"/>
            </a:endParaRPr>
          </a:p>
          <a:p>
            <a:pPr lvl="0"/>
            <a:r>
              <a:rPr lang="fr-BE" sz="2400" dirty="0">
                <a:latin typeface="Bebas Neue" panose="020B0606020202050201" pitchFamily="34" charset="0"/>
              </a:rPr>
              <a:t>32% pour les sponsors privés en compensation d’un soutien financier.</a:t>
            </a:r>
            <a:endParaRPr lang="en-GB" sz="2400" dirty="0">
              <a:latin typeface="Bebas Neue" panose="020B0606020202050201" pitchFamily="34" charset="0"/>
            </a:endParaRPr>
          </a:p>
          <a:p>
            <a:pPr lvl="0"/>
            <a:r>
              <a:rPr lang="fr-BE" sz="2400" dirty="0">
                <a:latin typeface="Bebas Neue" panose="020B0606020202050201" pitchFamily="34" charset="0"/>
              </a:rPr>
              <a:t>32% pour les sponsors institutionnels en compensation d’aides et subsides.</a:t>
            </a:r>
            <a:endParaRPr lang="en-GB" sz="2400" dirty="0">
              <a:latin typeface="Bebas Neue" panose="020B0606020202050201" pitchFamily="34" charset="0"/>
            </a:endParaRPr>
          </a:p>
          <a:p>
            <a:pPr lvl="0"/>
            <a:r>
              <a:rPr lang="fr-BE" sz="2400" dirty="0">
                <a:latin typeface="Bebas Neue" panose="020B0606020202050201" pitchFamily="34" charset="0"/>
              </a:rPr>
              <a:t>32% pour les médias partenaires en compensation d’un accord d’échange de couverture médiatique (information, publicité)</a:t>
            </a:r>
            <a:endParaRPr lang="en-GB" sz="2400" dirty="0">
              <a:latin typeface="Bebas Neue" panose="020B0606020202050201" pitchFamily="34" charset="0"/>
            </a:endParaRPr>
          </a:p>
          <a:p>
            <a:pPr lvl="0"/>
            <a:r>
              <a:rPr lang="fr-BE" sz="2400" dirty="0">
                <a:latin typeface="Bebas Neue" panose="020B0606020202050201" pitchFamily="34" charset="0"/>
              </a:rPr>
              <a:t>4% pour les membres sympathisants et contributeurs du club.</a:t>
            </a:r>
            <a:endParaRPr lang="en-GB" sz="2400" dirty="0">
              <a:latin typeface="Bebas Neue" panose="020B0606020202050201" pitchFamily="34" charset="0"/>
            </a:endParaRPr>
          </a:p>
          <a:p>
            <a:endParaRPr lang="en-GB" dirty="0"/>
          </a:p>
        </p:txBody>
      </p:sp>
      <p:sp>
        <p:nvSpPr>
          <p:cNvPr id="22" name="ZoneTexte 21"/>
          <p:cNvSpPr txBox="1"/>
          <p:nvPr/>
        </p:nvSpPr>
        <p:spPr>
          <a:xfrm>
            <a:off x="2788106" y="5916018"/>
            <a:ext cx="5711459" cy="1384995"/>
          </a:xfrm>
          <a:prstGeom prst="rect">
            <a:avLst/>
          </a:prstGeom>
          <a:noFill/>
        </p:spPr>
        <p:txBody>
          <a:bodyPr wrap="square" rtlCol="0">
            <a:spAutoFit/>
          </a:bodyPr>
          <a:lstStyle/>
          <a:p>
            <a:pPr algn="ctr"/>
            <a:r>
              <a:rPr lang="fr-BE" sz="1000" dirty="0"/>
              <a:t>Des questions, des compléments d’information, n’hésitez pas à nous contacter: </a:t>
            </a:r>
          </a:p>
          <a:p>
            <a:pPr algn="ctr"/>
            <a:r>
              <a:rPr lang="fr-BE" sz="1000" dirty="0">
                <a:hlinkClick r:id="rId2"/>
              </a:rPr>
              <a:t>    Sponsoring.rugbyliege@gmail.com</a:t>
            </a:r>
            <a:r>
              <a:rPr lang="fr-BE" sz="1000" dirty="0"/>
              <a:t> |     rugbyliege.be |     </a:t>
            </a:r>
            <a:r>
              <a:rPr lang="fr-BE" sz="1000" dirty="0" err="1"/>
              <a:t>rugbyliege</a:t>
            </a:r>
            <a:r>
              <a:rPr lang="fr-BE" sz="1000" dirty="0"/>
              <a:t> |</a:t>
            </a:r>
            <a:r>
              <a:rPr lang="en-GB" sz="1000" dirty="0"/>
              <a:t>     </a:t>
            </a:r>
            <a:r>
              <a:rPr lang="en-GB" sz="1000" dirty="0" err="1"/>
              <a:t>rugby_liege</a:t>
            </a:r>
            <a:endParaRPr lang="en-GB" sz="1000" dirty="0"/>
          </a:p>
          <a:p>
            <a:pPr algn="ctr"/>
            <a:r>
              <a:rPr lang="fr-BE" sz="1000" dirty="0"/>
              <a:t>RFCL Rugby </a:t>
            </a:r>
            <a:r>
              <a:rPr lang="fr-BE" sz="1000" dirty="0" err="1"/>
              <a:t>a.s.b.l</a:t>
            </a:r>
            <a:r>
              <a:rPr lang="fr-BE" sz="1000" dirty="0"/>
              <a:t>. | RPM 438.755.843 | Boulevard Léon </a:t>
            </a:r>
            <a:r>
              <a:rPr lang="fr-BE" sz="1000" dirty="0" err="1"/>
              <a:t>Philippet</a:t>
            </a:r>
            <a:r>
              <a:rPr lang="fr-BE" sz="1000" dirty="0"/>
              <a:t>, 83 à 4r000 Liège </a:t>
            </a:r>
            <a:endParaRPr lang="en-GB" sz="1000" dirty="0"/>
          </a:p>
          <a:p>
            <a:endParaRPr lang="en-GB" dirty="0"/>
          </a:p>
          <a:p>
            <a:endParaRPr lang="fr-BE" dirty="0"/>
          </a:p>
          <a:p>
            <a:endParaRPr lang="fr-BE" dirty="0"/>
          </a:p>
        </p:txBody>
      </p:sp>
      <p:pic>
        <p:nvPicPr>
          <p:cNvPr id="36" name="Picture 1233"/>
          <p:cNvPicPr/>
          <p:nvPr/>
        </p:nvPicPr>
        <p:blipFill>
          <a:blip r:embed="rId3"/>
          <a:stretch>
            <a:fillRect/>
          </a:stretch>
        </p:blipFill>
        <p:spPr>
          <a:xfrm>
            <a:off x="2855680" y="6158784"/>
            <a:ext cx="148777" cy="85262"/>
          </a:xfrm>
          <a:prstGeom prst="rect">
            <a:avLst/>
          </a:prstGeom>
        </p:spPr>
      </p:pic>
      <p:pic>
        <p:nvPicPr>
          <p:cNvPr id="37" name="Picture 1235"/>
          <p:cNvPicPr/>
          <p:nvPr/>
        </p:nvPicPr>
        <p:blipFill>
          <a:blip r:embed="rId4"/>
          <a:stretch>
            <a:fillRect/>
          </a:stretch>
        </p:blipFill>
        <p:spPr>
          <a:xfrm>
            <a:off x="5358779" y="6123020"/>
            <a:ext cx="127622" cy="121026"/>
          </a:xfrm>
          <a:prstGeom prst="rect">
            <a:avLst/>
          </a:prstGeom>
        </p:spPr>
      </p:pic>
      <p:pic>
        <p:nvPicPr>
          <p:cNvPr id="38" name="Picture 1237"/>
          <p:cNvPicPr/>
          <p:nvPr/>
        </p:nvPicPr>
        <p:blipFill>
          <a:blip r:embed="rId5"/>
          <a:stretch>
            <a:fillRect/>
          </a:stretch>
        </p:blipFill>
        <p:spPr>
          <a:xfrm>
            <a:off x="6489649" y="6158784"/>
            <a:ext cx="154991" cy="119022"/>
          </a:xfrm>
          <a:prstGeom prst="rect">
            <a:avLst/>
          </a:prstGeom>
        </p:spPr>
      </p:pic>
      <p:pic>
        <p:nvPicPr>
          <p:cNvPr id="39" name="Picture 1241"/>
          <p:cNvPicPr/>
          <p:nvPr/>
        </p:nvPicPr>
        <p:blipFill>
          <a:blip r:embed="rId6"/>
          <a:stretch>
            <a:fillRect/>
          </a:stretch>
        </p:blipFill>
        <p:spPr>
          <a:xfrm>
            <a:off x="7455937" y="6123020"/>
            <a:ext cx="116165" cy="145148"/>
          </a:xfrm>
          <a:prstGeom prst="rect">
            <a:avLst/>
          </a:prstGeom>
        </p:spPr>
      </p:pic>
      <p:sp>
        <p:nvSpPr>
          <p:cNvPr id="2" name="ZoneTexte 1">
            <a:extLst>
              <a:ext uri="{FF2B5EF4-FFF2-40B4-BE49-F238E27FC236}">
                <a16:creationId xmlns:a16="http://schemas.microsoft.com/office/drawing/2014/main" id="{E0A80F8A-67B1-D883-8BA4-E28F67153976}"/>
              </a:ext>
            </a:extLst>
          </p:cNvPr>
          <p:cNvSpPr txBox="1"/>
          <p:nvPr/>
        </p:nvSpPr>
        <p:spPr>
          <a:xfrm>
            <a:off x="3353074" y="290788"/>
            <a:ext cx="4429418" cy="646331"/>
          </a:xfrm>
          <a:prstGeom prst="rect">
            <a:avLst/>
          </a:prstGeom>
          <a:noFill/>
        </p:spPr>
        <p:txBody>
          <a:bodyPr wrap="none" rtlCol="0">
            <a:spAutoFit/>
          </a:bodyPr>
          <a:lstStyle/>
          <a:p>
            <a:r>
              <a:rPr lang="fr-BE" dirty="0">
                <a:latin typeface="Bebas Neue" panose="020B0606020202050201" pitchFamily="34" charset="0"/>
              </a:rPr>
              <a:t>INTÉGRITÉ | DISCIPLINE | RESPECT | PASSION | SOLIDARITÉ </a:t>
            </a:r>
            <a:endParaRPr lang="en-GB" dirty="0">
              <a:latin typeface="Bebas Neue" panose="020B0606020202050201" pitchFamily="34" charset="0"/>
            </a:endParaRPr>
          </a:p>
          <a:p>
            <a:endParaRPr lang="en-GB" dirty="0"/>
          </a:p>
        </p:txBody>
      </p:sp>
      <p:pic>
        <p:nvPicPr>
          <p:cNvPr id="3" name="Image 2" descr="Une image contenant capture d’écran, Caractère coloré, Rectangle, carré&#10;&#10;Description générée automatiquement">
            <a:extLst>
              <a:ext uri="{FF2B5EF4-FFF2-40B4-BE49-F238E27FC236}">
                <a16:creationId xmlns:a16="http://schemas.microsoft.com/office/drawing/2014/main" id="{E9125D2B-5EC5-424F-D079-1B2211FA4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229694"/>
            <a:ext cx="2114550" cy="772619"/>
          </a:xfrm>
          <a:prstGeom prst="rect">
            <a:avLst/>
          </a:prstGeom>
          <a:ln w="15875">
            <a:noFill/>
          </a:ln>
        </p:spPr>
      </p:pic>
    </p:spTree>
    <p:extLst>
      <p:ext uri="{BB962C8B-B14F-4D97-AF65-F5344CB8AC3E}">
        <p14:creationId xmlns:p14="http://schemas.microsoft.com/office/powerpoint/2010/main" val="22101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244</TotalTime>
  <Words>3555</Words>
  <Application>Microsoft Office PowerPoint</Application>
  <PresentationFormat>Grand écran</PresentationFormat>
  <Paragraphs>306</Paragraphs>
  <Slides>30</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38" baseType="lpstr">
      <vt:lpstr>Agency FB</vt:lpstr>
      <vt:lpstr>American Captain</vt:lpstr>
      <vt:lpstr>Bebas Neue</vt:lpstr>
      <vt:lpstr>Calibri</vt:lpstr>
      <vt:lpstr>Century Gothic</vt:lpstr>
      <vt:lpstr>Wingdings 3</vt:lpstr>
      <vt:lpstr>Ion</vt:lpstr>
      <vt:lpstr>Adobe Acrobat Document</vt:lpstr>
      <vt:lpstr>Présentation PowerPoint</vt:lpstr>
      <vt:lpstr>RFCL RUGBY LIEGE presente son plan 3+2+2: </vt:lpstr>
      <vt:lpstr>Preambule:</vt:lpstr>
      <vt:lpstr>Présentation PowerPoint</vt:lpstr>
      <vt:lpstr>Présentation PowerPoint</vt:lpstr>
      <vt:lpstr>Présentation PowerPoint</vt:lpstr>
      <vt:lpstr>Présentation PowerPoint</vt:lpstr>
      <vt:lpstr>Voilà pourquoi nous proposons à nos futurs partenaires d’entrer dans la mêlée.  </vt:lpstr>
      <vt:lpstr>Notre offre sponsoring : </vt:lpstr>
      <vt:lpstr>Présentation PowerPoint</vt:lpstr>
      <vt:lpstr>Présentation PowerPoint</vt:lpstr>
      <vt:lpstr>Présentation PowerPoint</vt:lpstr>
      <vt:lpstr>Présentation PowerPoint</vt:lpstr>
      <vt:lpstr>Présentation PowerPoint</vt:lpstr>
      <vt:lpstr>Le Sponsor « CLUB », associe A une institution et un media : </vt:lpstr>
      <vt:lpstr>Présentation PowerPoint</vt:lpstr>
      <vt:lpstr>Présentation PowerPoint</vt:lpstr>
      <vt:lpstr>Le Sponsor « SENIORS », associe A une institution et un media recevra : </vt:lpstr>
      <vt:lpstr>Présentation PowerPoint</vt:lpstr>
      <vt:lpstr>Le sponsor « LADIES », associe a une institution et un media recevra : </vt:lpstr>
      <vt:lpstr>Présentation PowerPoint</vt:lpstr>
      <vt:lpstr>Le sponsor « Academie », associe a une institution et un media recevra :  </vt:lpstr>
      <vt:lpstr>Présentation PowerPoint</vt:lpstr>
      <vt:lpstr>Le sponsor de « ecole des jeunes», associe à une institution et un media recevra :  </vt:lpstr>
      <vt:lpstr>Présentation PowerPoint</vt:lpstr>
      <vt:lpstr>Le sponsor du « Touch », associe a une institution et un media recevra :</vt:lpstr>
      <vt:lpstr>Présentation PowerPoint</vt:lpstr>
      <vt:lpstr>Les Membres sympathisants : </vt:lpstr>
      <vt:lpstr>CONTACT:</vt:lpstr>
      <vt:lpstr>Présentation PowerPoint</vt:lpstr>
    </vt:vector>
  </TitlesOfParts>
  <Company>UNamur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Oasis</dc:creator>
  <cp:lastModifiedBy>Martin REMOUCHAMPS</cp:lastModifiedBy>
  <cp:revision>13</cp:revision>
  <dcterms:created xsi:type="dcterms:W3CDTF">2024-06-27T11:29:37Z</dcterms:created>
  <dcterms:modified xsi:type="dcterms:W3CDTF">2024-06-27T16:04:49Z</dcterms:modified>
</cp:coreProperties>
</file>